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sldIdLst>
    <p:sldId id="256" r:id="rId2"/>
    <p:sldId id="257" r:id="rId3"/>
    <p:sldId id="263" r:id="rId4"/>
    <p:sldId id="270" r:id="rId5"/>
    <p:sldId id="274" r:id="rId6"/>
    <p:sldId id="258" r:id="rId7"/>
    <p:sldId id="260" r:id="rId8"/>
    <p:sldId id="261" r:id="rId9"/>
    <p:sldId id="259" r:id="rId10"/>
    <p:sldId id="262" r:id="rId11"/>
    <p:sldId id="271" r:id="rId12"/>
    <p:sldId id="275" r:id="rId13"/>
    <p:sldId id="272" r:id="rId14"/>
    <p:sldId id="267" r:id="rId15"/>
    <p:sldId id="273" r:id="rId16"/>
    <p:sldId id="268" r:id="rId17"/>
    <p:sldId id="269" r:id="rId18"/>
    <p:sldId id="266" r:id="rId19"/>
    <p:sldId id="26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2128" y="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581C-5472-434C-8B55-CDF2CEA2B9D9}" type="datetimeFigureOut">
              <a:rPr lang="en-US" smtClean="0"/>
              <a:t>8/28/13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4F70-82E7-834D-A479-AA504E77F8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581C-5472-434C-8B55-CDF2CEA2B9D9}" type="datetimeFigureOut">
              <a:rPr lang="en-US" smtClean="0"/>
              <a:t>8/28/13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4F70-82E7-834D-A479-AA504E77F8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581C-5472-434C-8B55-CDF2CEA2B9D9}" type="datetimeFigureOut">
              <a:rPr lang="en-US" smtClean="0"/>
              <a:t>8/28/13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4F70-82E7-834D-A479-AA504E77F8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581C-5472-434C-8B55-CDF2CEA2B9D9}" type="datetimeFigureOut">
              <a:rPr lang="en-US" smtClean="0"/>
              <a:t>8/28/13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4F70-82E7-834D-A479-AA504E77F8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581C-5472-434C-8B55-CDF2CEA2B9D9}" type="datetimeFigureOut">
              <a:rPr lang="en-US" smtClean="0"/>
              <a:t>8/28/13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4F70-82E7-834D-A479-AA504E77F8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581C-5472-434C-8B55-CDF2CEA2B9D9}" type="datetimeFigureOut">
              <a:rPr lang="en-US" smtClean="0"/>
              <a:t>8/28/13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4F70-82E7-834D-A479-AA504E77F8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581C-5472-434C-8B55-CDF2CEA2B9D9}" type="datetimeFigureOut">
              <a:rPr lang="en-US" smtClean="0"/>
              <a:t>8/28/13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4F70-82E7-834D-A479-AA504E77F8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581C-5472-434C-8B55-CDF2CEA2B9D9}" type="datetimeFigureOut">
              <a:rPr lang="en-US" smtClean="0"/>
              <a:t>8/28/13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4F70-82E7-834D-A479-AA504E77F8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581C-5472-434C-8B55-CDF2CEA2B9D9}" type="datetimeFigureOut">
              <a:rPr lang="en-US" smtClean="0"/>
              <a:t>8/28/13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4F70-82E7-834D-A479-AA504E77F8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581C-5472-434C-8B55-CDF2CEA2B9D9}" type="datetimeFigureOut">
              <a:rPr lang="en-US" smtClean="0"/>
              <a:t>8/28/13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4F70-82E7-834D-A479-AA504E77F8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581C-5472-434C-8B55-CDF2CEA2B9D9}" type="datetimeFigureOut">
              <a:rPr lang="en-US" smtClean="0"/>
              <a:t>8/28/13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4F70-82E7-834D-A479-AA504E77F8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581C-5472-434C-8B55-CDF2CEA2B9D9}" type="datetimeFigureOut">
              <a:rPr lang="en-US" smtClean="0"/>
              <a:t>8/28/13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4F70-82E7-834D-A479-AA504E77F8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581C-5472-434C-8B55-CDF2CEA2B9D9}" type="datetimeFigureOut">
              <a:rPr lang="en-US" smtClean="0"/>
              <a:t>8/28/13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4F70-82E7-834D-A479-AA504E77F8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CC7A581C-5472-434C-8B55-CDF2CEA2B9D9}" type="datetimeFigureOut">
              <a:rPr lang="en-US" smtClean="0"/>
              <a:t>8/28/13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C8DD4F70-82E7-834D-A479-AA504E77F86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2135449"/>
            <a:ext cx="7583488" cy="1679575"/>
          </a:xfrm>
        </p:spPr>
        <p:txBody>
          <a:bodyPr/>
          <a:lstStyle/>
          <a:p>
            <a:r>
              <a:rPr lang="en-US" sz="10000" dirty="0" smtClean="0">
                <a:solidFill>
                  <a:schemeClr val="tx1"/>
                </a:solidFill>
                <a:effectLst>
                  <a:glow rad="88900">
                    <a:srgbClr val="FFFF00">
                      <a:alpha val="75000"/>
                    </a:srgbClr>
                  </a:glow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cinnamon cake"/>
                <a:cs typeface="cinnamon cake"/>
              </a:rPr>
              <a:t>Welcome to 5</a:t>
            </a:r>
            <a:r>
              <a:rPr lang="en-US" sz="10000" baseline="30000" dirty="0" smtClean="0">
                <a:solidFill>
                  <a:schemeClr val="tx1"/>
                </a:solidFill>
                <a:effectLst>
                  <a:glow rad="88900">
                    <a:srgbClr val="FFFF00">
                      <a:alpha val="75000"/>
                    </a:srgbClr>
                  </a:glow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cinnamon cake"/>
                <a:cs typeface="cinnamon cake"/>
              </a:rPr>
              <a:t>th</a:t>
            </a:r>
            <a:r>
              <a:rPr lang="en-US" sz="10000" dirty="0" smtClean="0">
                <a:solidFill>
                  <a:schemeClr val="tx1"/>
                </a:solidFill>
                <a:effectLst>
                  <a:glow rad="88900">
                    <a:srgbClr val="FFFF00">
                      <a:alpha val="75000"/>
                    </a:srgbClr>
                  </a:glow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cinnamon cake"/>
                <a:cs typeface="cinnamon cake"/>
              </a:rPr>
              <a:t> Grade</a:t>
            </a:r>
            <a:endParaRPr lang="en-US" sz="10000" dirty="0">
              <a:solidFill>
                <a:schemeClr val="tx1"/>
              </a:solidFill>
              <a:effectLst>
                <a:glow rad="88900">
                  <a:srgbClr val="FFFF00">
                    <a:alpha val="75000"/>
                  </a:srgbClr>
                </a:glow>
                <a:outerShdw blurRad="101600" dist="12700" dir="3600000" algn="tl" rotWithShape="0">
                  <a:prstClr val="black">
                    <a:alpha val="30000"/>
                  </a:prstClr>
                </a:outerShdw>
              </a:effectLst>
              <a:latin typeface="cinnamon cake"/>
              <a:cs typeface="cinnamon cake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500" dirty="0">
                <a:latin typeface="Irish Spaghetti"/>
                <a:cs typeface="Irish Spaghetti"/>
              </a:rPr>
              <a:t>w</a:t>
            </a:r>
            <a:r>
              <a:rPr lang="en-US" sz="5500" dirty="0" smtClean="0">
                <a:latin typeface="Irish Spaghetti"/>
                <a:cs typeface="Irish Spaghetti"/>
              </a:rPr>
              <a:t>ith Mrs. Anderson</a:t>
            </a:r>
            <a:endParaRPr lang="en-US" sz="5500" dirty="0">
              <a:latin typeface="Irish Spaghetti"/>
              <a:cs typeface="Irish Spaghetti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66242" y="5124060"/>
            <a:ext cx="1286189" cy="1286189"/>
            <a:chOff x="2106133" y="4965098"/>
            <a:chExt cx="1286189" cy="1286189"/>
          </a:xfrm>
        </p:grpSpPr>
        <p:sp>
          <p:nvSpPr>
            <p:cNvPr id="11" name="Rounded Rectangle 10"/>
            <p:cNvSpPr/>
            <p:nvPr/>
          </p:nvSpPr>
          <p:spPr>
            <a:xfrm>
              <a:off x="2106133" y="4965098"/>
              <a:ext cx="1286189" cy="128618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76200" sx="101000" sy="101000" algn="ctr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24866" y="5067837"/>
              <a:ext cx="1054917" cy="1058498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4258031" y="4900307"/>
            <a:ext cx="45632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FISHfingers"/>
                <a:cs typeface="FISHfingers"/>
              </a:rPr>
              <a:t>www.anderson27.weebly.com </a:t>
            </a:r>
            <a:endParaRPr lang="en-US" sz="4000" dirty="0">
              <a:latin typeface="FISHfingers"/>
              <a:cs typeface="FISHfinger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737140" y="5437943"/>
            <a:ext cx="2976870" cy="5023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glow rad="12700">
                    <a:schemeClr val="bg1">
                      <a:alpha val="75000"/>
                    </a:schemeClr>
                  </a:glow>
                </a:effectLst>
                <a:uLnTx/>
                <a:uFillTx/>
                <a:latin typeface="FISHfingers"/>
                <a:cs typeface="FISHfingers"/>
              </a:rPr>
              <a:t>@Mrs_Anderson27</a:t>
            </a:r>
          </a:p>
        </p:txBody>
      </p:sp>
      <p:pic>
        <p:nvPicPr>
          <p:cNvPr id="9" name="Picture 8" descr="twitter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426" y="5564066"/>
            <a:ext cx="470351" cy="470351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3647165" y="5889742"/>
            <a:ext cx="5066845" cy="5023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lang="en-US" sz="3500" dirty="0" smtClean="0">
                <a:solidFill>
                  <a:srgbClr val="000000"/>
                </a:solidFill>
                <a:effectLst>
                  <a:glow rad="12700">
                    <a:schemeClr val="bg1">
                      <a:alpha val="75000"/>
                    </a:schemeClr>
                  </a:glow>
                </a:effectLst>
                <a:latin typeface="FISHfingers"/>
                <a:cs typeface="FISHfingers"/>
              </a:rPr>
              <a:t>(</a:t>
            </a:r>
            <a:r>
              <a:rPr lang="en-US" sz="3600" dirty="0">
                <a:solidFill>
                  <a:srgbClr val="000000"/>
                </a:solidFill>
                <a:effectLst>
                  <a:glow rad="12700">
                    <a:schemeClr val="bg1">
                      <a:alpha val="75000"/>
                    </a:schemeClr>
                  </a:glow>
                </a:effectLst>
                <a:latin typeface="FISHfingers"/>
                <a:cs typeface="FISHfingers"/>
              </a:rPr>
              <a:t>760) 758-</a:t>
            </a:r>
            <a:r>
              <a:rPr lang="en-US" sz="3600" dirty="0" smtClean="0">
                <a:solidFill>
                  <a:srgbClr val="000000"/>
                </a:solidFill>
                <a:effectLst>
                  <a:glow rad="12700">
                    <a:schemeClr val="bg1">
                      <a:alpha val="75000"/>
                    </a:schemeClr>
                  </a:glow>
                </a:effectLst>
                <a:latin typeface="FISHfingers"/>
                <a:cs typeface="FISHfingers"/>
              </a:rPr>
              <a:t>4934 </a:t>
            </a:r>
            <a:r>
              <a:rPr lang="en-US" sz="3500" dirty="0" err="1" smtClean="0">
                <a:solidFill>
                  <a:srgbClr val="000000"/>
                </a:solidFill>
                <a:effectLst>
                  <a:glow rad="12700">
                    <a:schemeClr val="bg1">
                      <a:alpha val="75000"/>
                    </a:schemeClr>
                  </a:glow>
                </a:effectLst>
                <a:latin typeface="FISHfingers"/>
                <a:cs typeface="FISHfingers"/>
              </a:rPr>
              <a:t>ext</a:t>
            </a:r>
            <a:r>
              <a:rPr lang="en-US" sz="3500" dirty="0" smtClean="0">
                <a:solidFill>
                  <a:srgbClr val="000000"/>
                </a:solidFill>
                <a:effectLst>
                  <a:glow rad="12700">
                    <a:schemeClr val="bg1">
                      <a:alpha val="75000"/>
                    </a:schemeClr>
                  </a:glow>
                </a:effectLst>
                <a:latin typeface="FISHfingers"/>
                <a:cs typeface="FISHfingers"/>
              </a:rPr>
              <a:t>: 5027</a:t>
            </a:r>
            <a:endParaRPr kumimoji="0" lang="en-US" sz="35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glow rad="12700">
                  <a:schemeClr val="bg1">
                    <a:alpha val="75000"/>
                  </a:schemeClr>
                </a:glow>
              </a:effectLst>
              <a:uLnTx/>
              <a:uFillTx/>
              <a:latin typeface="FISHfingers"/>
              <a:cs typeface="FISHfingers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0" y="0"/>
            <a:ext cx="9144003" cy="6858000"/>
            <a:chOff x="0" y="0"/>
            <a:chExt cx="9144003" cy="6858000"/>
          </a:xfrm>
          <a:effectLst/>
        </p:grpSpPr>
        <p:sp>
          <p:nvSpPr>
            <p:cNvPr id="12" name="Rounded Rectangle 11"/>
            <p:cNvSpPr/>
            <p:nvPr/>
          </p:nvSpPr>
          <p:spPr>
            <a:xfrm>
              <a:off x="32154" y="80375"/>
              <a:ext cx="9030322" cy="6761550"/>
            </a:xfrm>
            <a:prstGeom prst="roundRect">
              <a:avLst/>
            </a:prstGeom>
            <a:noFill/>
            <a:ln w="190500">
              <a:solidFill>
                <a:srgbClr val="000000"/>
              </a:solidFill>
            </a:ln>
            <a:effectLst>
              <a:outerShdw blurRad="76200" sx="101000" sy="101000" algn="ctr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165100">
              <a:solidFill>
                <a:srgbClr val="000000"/>
              </a:solidFill>
            </a:ln>
            <a:effectLst>
              <a:outerShdw blurRad="76200" sx="101000" sy="101000" algn="ctr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Triangle 15"/>
            <p:cNvSpPr/>
            <p:nvPr/>
          </p:nvSpPr>
          <p:spPr>
            <a:xfrm>
              <a:off x="0" y="6154852"/>
              <a:ext cx="578785" cy="687073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  <a:effectLst>
              <a:outerShdw blurRad="76200" sx="101000" sy="101000" algn="ctr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Triangle 16"/>
            <p:cNvSpPr/>
            <p:nvPr/>
          </p:nvSpPr>
          <p:spPr>
            <a:xfrm rot="16200000">
              <a:off x="8412787" y="6126783"/>
              <a:ext cx="775357" cy="687075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Triangle 17"/>
            <p:cNvSpPr/>
            <p:nvPr/>
          </p:nvSpPr>
          <p:spPr>
            <a:xfrm rot="5400000">
              <a:off x="51154" y="-18999"/>
              <a:ext cx="709308" cy="747308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ight Triangle 18"/>
            <p:cNvSpPr/>
            <p:nvPr/>
          </p:nvSpPr>
          <p:spPr>
            <a:xfrm rot="10800000">
              <a:off x="8321013" y="1"/>
              <a:ext cx="822989" cy="747308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02787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atin typeface="cinnamon cake"/>
                <a:cs typeface="cinnamon cake"/>
              </a:rPr>
              <a:t>Reading</a:t>
            </a:r>
            <a:endParaRPr lang="en-US" sz="6000" dirty="0">
              <a:latin typeface="cinnamon cake"/>
              <a:cs typeface="cinnamon cak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103154"/>
                </a:solidFill>
                <a:effectLst/>
              </a:rPr>
              <a:t>“Reading </a:t>
            </a:r>
            <a:r>
              <a:rPr lang="en-US" dirty="0">
                <a:solidFill>
                  <a:srgbClr val="103154"/>
                </a:solidFill>
                <a:effectLst/>
              </a:rPr>
              <a:t>is to the mind what exercise is to the body</a:t>
            </a:r>
            <a:r>
              <a:rPr lang="en-US" dirty="0" smtClean="0">
                <a:solidFill>
                  <a:srgbClr val="103154"/>
                </a:solidFill>
                <a:effectLst/>
              </a:rPr>
              <a:t>.”</a:t>
            </a:r>
          </a:p>
          <a:p>
            <a:r>
              <a:rPr lang="en-US" dirty="0" smtClean="0">
                <a:solidFill>
                  <a:srgbClr val="103154"/>
                </a:solidFill>
                <a:effectLst/>
              </a:rPr>
              <a:t>AR Organs – Incentives</a:t>
            </a:r>
          </a:p>
          <a:p>
            <a:r>
              <a:rPr lang="en-US" dirty="0" smtClean="0">
                <a:solidFill>
                  <a:srgbClr val="103154"/>
                </a:solidFill>
                <a:effectLst/>
              </a:rPr>
              <a:t>Wide Choice of Print </a:t>
            </a:r>
          </a:p>
          <a:p>
            <a:pPr lvl="1"/>
            <a:r>
              <a:rPr lang="en-US" dirty="0" smtClean="0">
                <a:solidFill>
                  <a:srgbClr val="103154"/>
                </a:solidFill>
                <a:effectLst/>
              </a:rPr>
              <a:t>Fiction </a:t>
            </a:r>
            <a:r>
              <a:rPr lang="en-US" dirty="0" smtClean="0">
                <a:solidFill>
                  <a:srgbClr val="103154"/>
                </a:solidFill>
                <a:effectLst/>
              </a:rPr>
              <a:t>and Non-Fiction Books</a:t>
            </a:r>
          </a:p>
          <a:p>
            <a:pPr lvl="1"/>
            <a:r>
              <a:rPr lang="en-US" dirty="0" smtClean="0">
                <a:solidFill>
                  <a:srgbClr val="103154"/>
                </a:solidFill>
                <a:effectLst/>
              </a:rPr>
              <a:t>Articles</a:t>
            </a:r>
          </a:p>
          <a:p>
            <a:pPr lvl="1"/>
            <a:r>
              <a:rPr lang="en-US" dirty="0" smtClean="0">
                <a:solidFill>
                  <a:srgbClr val="103154"/>
                </a:solidFill>
                <a:effectLst/>
              </a:rPr>
              <a:t>Digital Media</a:t>
            </a:r>
          </a:p>
          <a:p>
            <a:r>
              <a:rPr lang="en-US" dirty="0" smtClean="0">
                <a:solidFill>
                  <a:srgbClr val="103154"/>
                </a:solidFill>
                <a:effectLst/>
              </a:rPr>
              <a:t>Reciprocal Teaching – Predicting/Inferring, Questioning, Clarifying, and Summarizing </a:t>
            </a:r>
          </a:p>
          <a:p>
            <a:endParaRPr lang="en-US" dirty="0" smtClean="0">
              <a:solidFill>
                <a:srgbClr val="103154"/>
              </a:solidFill>
              <a:effectLst/>
            </a:endParaRPr>
          </a:p>
          <a:p>
            <a:endParaRPr lang="en-US" dirty="0" smtClean="0">
              <a:solidFill>
                <a:srgbClr val="103154"/>
              </a:solidFill>
              <a:effectLst/>
            </a:endParaRPr>
          </a:p>
          <a:p>
            <a:endParaRPr lang="en-US" dirty="0">
              <a:solidFill>
                <a:srgbClr val="103154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0"/>
            <a:ext cx="9144003" cy="6858000"/>
            <a:chOff x="0" y="0"/>
            <a:chExt cx="9144003" cy="6858000"/>
          </a:xfrm>
          <a:effectLst/>
        </p:grpSpPr>
        <p:sp>
          <p:nvSpPr>
            <p:cNvPr id="14" name="Rounded Rectangle 13"/>
            <p:cNvSpPr/>
            <p:nvPr/>
          </p:nvSpPr>
          <p:spPr>
            <a:xfrm>
              <a:off x="32154" y="80375"/>
              <a:ext cx="9030322" cy="6761550"/>
            </a:xfrm>
            <a:prstGeom prst="roundRect">
              <a:avLst/>
            </a:prstGeom>
            <a:noFill/>
            <a:ln w="190500">
              <a:solidFill>
                <a:srgbClr val="000000"/>
              </a:solidFill>
            </a:ln>
            <a:effectLst>
              <a:outerShdw blurRad="76200" sx="101000" sy="101000" algn="ctr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165100">
              <a:solidFill>
                <a:srgbClr val="000000"/>
              </a:solidFill>
            </a:ln>
            <a:effectLst>
              <a:outerShdw blurRad="76200" sx="101000" sy="101000" algn="ctr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Triangle 15"/>
            <p:cNvSpPr/>
            <p:nvPr/>
          </p:nvSpPr>
          <p:spPr>
            <a:xfrm>
              <a:off x="0" y="6154852"/>
              <a:ext cx="578785" cy="687073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  <a:effectLst>
              <a:outerShdw blurRad="76200" sx="101000" sy="101000" algn="ctr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Triangle 16"/>
            <p:cNvSpPr/>
            <p:nvPr/>
          </p:nvSpPr>
          <p:spPr>
            <a:xfrm rot="16200000">
              <a:off x="8412787" y="6126783"/>
              <a:ext cx="775357" cy="687075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Triangle 17"/>
            <p:cNvSpPr/>
            <p:nvPr/>
          </p:nvSpPr>
          <p:spPr>
            <a:xfrm rot="5400000">
              <a:off x="51154" y="-18999"/>
              <a:ext cx="709308" cy="747308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ight Triangle 18"/>
            <p:cNvSpPr/>
            <p:nvPr/>
          </p:nvSpPr>
          <p:spPr>
            <a:xfrm rot="10800000">
              <a:off x="8321013" y="1"/>
              <a:ext cx="822989" cy="747308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23037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dirty="0" smtClean="0">
                <a:latin typeface="cinnamon cake"/>
                <a:cs typeface="cinnamon cake"/>
              </a:rPr>
              <a:t>STEM projects</a:t>
            </a:r>
            <a:endParaRPr lang="en-US" sz="4500" dirty="0">
              <a:latin typeface="cinnamon cake"/>
              <a:cs typeface="cinnamon cak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368" y="1277328"/>
            <a:ext cx="8328025" cy="5516372"/>
          </a:xfrm>
        </p:spPr>
        <p:txBody>
          <a:bodyPr>
            <a:no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US" sz="2000" dirty="0" smtClean="0">
                <a:solidFill>
                  <a:srgbClr val="103154"/>
                </a:solidFill>
              </a:rPr>
              <a:t>Our year is divided into 6 units of inquiry followed by 6 major projects:</a:t>
            </a:r>
          </a:p>
          <a:p>
            <a:pPr>
              <a:lnSpc>
                <a:spcPct val="70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rgbClr val="103154"/>
                </a:solidFill>
              </a:rPr>
              <a:t>Sharing the Planet</a:t>
            </a:r>
            <a:endParaRPr lang="en-US" sz="2000" dirty="0">
              <a:solidFill>
                <a:srgbClr val="103154"/>
              </a:solidFill>
            </a:endParaRPr>
          </a:p>
          <a:p>
            <a:pPr lvl="1">
              <a:lnSpc>
                <a:spcPct val="70000"/>
              </a:lnSpc>
            </a:pPr>
            <a:r>
              <a:rPr lang="en-US" sz="1800" dirty="0">
                <a:solidFill>
                  <a:srgbClr val="103154"/>
                </a:solidFill>
              </a:rPr>
              <a:t>Engineering</a:t>
            </a:r>
          </a:p>
          <a:p>
            <a:pPr>
              <a:lnSpc>
                <a:spcPct val="70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rgbClr val="103154"/>
                </a:solidFill>
              </a:rPr>
              <a:t>Who We Are</a:t>
            </a:r>
          </a:p>
          <a:p>
            <a:pPr lvl="1">
              <a:lnSpc>
                <a:spcPct val="70000"/>
              </a:lnSpc>
            </a:pPr>
            <a:r>
              <a:rPr lang="en-US" sz="1800" dirty="0" smtClean="0">
                <a:solidFill>
                  <a:srgbClr val="103154"/>
                </a:solidFill>
              </a:rPr>
              <a:t>Operation </a:t>
            </a:r>
            <a:r>
              <a:rPr lang="en-US" sz="1800" dirty="0" smtClean="0">
                <a:solidFill>
                  <a:srgbClr val="103154"/>
                </a:solidFill>
              </a:rPr>
              <a:t>Casita</a:t>
            </a:r>
            <a:endParaRPr lang="en-US" sz="1800" dirty="0">
              <a:solidFill>
                <a:srgbClr val="103154"/>
              </a:solidFill>
            </a:endParaRPr>
          </a:p>
          <a:p>
            <a:pPr>
              <a:lnSpc>
                <a:spcPct val="70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rgbClr val="103154"/>
                </a:solidFill>
              </a:rPr>
              <a:t>How </a:t>
            </a:r>
            <a:r>
              <a:rPr lang="en-US" sz="2000" dirty="0">
                <a:solidFill>
                  <a:srgbClr val="103154"/>
                </a:solidFill>
              </a:rPr>
              <a:t>We Express </a:t>
            </a:r>
            <a:r>
              <a:rPr lang="en-US" sz="2000" dirty="0" smtClean="0">
                <a:solidFill>
                  <a:srgbClr val="103154"/>
                </a:solidFill>
              </a:rPr>
              <a:t>Ourselves</a:t>
            </a:r>
          </a:p>
          <a:p>
            <a:pPr lvl="1">
              <a:lnSpc>
                <a:spcPct val="70000"/>
              </a:lnSpc>
            </a:pPr>
            <a:r>
              <a:rPr lang="en-US" sz="1800" dirty="0" smtClean="0">
                <a:solidFill>
                  <a:srgbClr val="103154"/>
                </a:solidFill>
              </a:rPr>
              <a:t>CSI: Casita – Forensic Science with Courtroom Simulation</a:t>
            </a:r>
            <a:endParaRPr lang="en-US" sz="1800" dirty="0">
              <a:solidFill>
                <a:srgbClr val="103154"/>
              </a:solidFill>
            </a:endParaRPr>
          </a:p>
          <a:p>
            <a:pPr>
              <a:lnSpc>
                <a:spcPct val="7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103154"/>
                </a:solidFill>
              </a:rPr>
              <a:t>How the World </a:t>
            </a:r>
            <a:r>
              <a:rPr lang="en-US" sz="2000" dirty="0" smtClean="0">
                <a:solidFill>
                  <a:srgbClr val="103154"/>
                </a:solidFill>
              </a:rPr>
              <a:t>Works</a:t>
            </a:r>
          </a:p>
          <a:p>
            <a:pPr lvl="1">
              <a:lnSpc>
                <a:spcPct val="70000"/>
              </a:lnSpc>
            </a:pPr>
            <a:r>
              <a:rPr lang="en-US" sz="1800" dirty="0" smtClean="0">
                <a:solidFill>
                  <a:srgbClr val="103154"/>
                </a:solidFill>
              </a:rPr>
              <a:t>Weather Broadcast </a:t>
            </a:r>
            <a:endParaRPr lang="en-US" sz="1800" dirty="0">
              <a:solidFill>
                <a:srgbClr val="103154"/>
              </a:solidFill>
            </a:endParaRPr>
          </a:p>
          <a:p>
            <a:pPr>
              <a:lnSpc>
                <a:spcPct val="7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103154"/>
                </a:solidFill>
              </a:rPr>
              <a:t>How We </a:t>
            </a:r>
            <a:r>
              <a:rPr lang="en-US" sz="2000" dirty="0" smtClean="0">
                <a:solidFill>
                  <a:srgbClr val="103154"/>
                </a:solidFill>
              </a:rPr>
              <a:t>Organize Ourselves</a:t>
            </a:r>
          </a:p>
          <a:p>
            <a:pPr lvl="1">
              <a:lnSpc>
                <a:spcPct val="70000"/>
              </a:lnSpc>
            </a:pPr>
            <a:r>
              <a:rPr lang="en-US" sz="1800" dirty="0" smtClean="0">
                <a:solidFill>
                  <a:srgbClr val="103154"/>
                </a:solidFill>
              </a:rPr>
              <a:t>Architecture - in </a:t>
            </a:r>
            <a:r>
              <a:rPr lang="en-US" sz="1800" dirty="0" err="1" smtClean="0">
                <a:solidFill>
                  <a:srgbClr val="103154"/>
                </a:solidFill>
              </a:rPr>
              <a:t>Anderville</a:t>
            </a:r>
            <a:r>
              <a:rPr lang="en-US" sz="1800" dirty="0" smtClean="0">
                <a:solidFill>
                  <a:srgbClr val="103154"/>
                </a:solidFill>
              </a:rPr>
              <a:t>, </a:t>
            </a:r>
            <a:r>
              <a:rPr lang="en-US" sz="1800" dirty="0" err="1" smtClean="0">
                <a:solidFill>
                  <a:srgbClr val="103154"/>
                </a:solidFill>
              </a:rPr>
              <a:t>Lieuside</a:t>
            </a:r>
            <a:r>
              <a:rPr lang="en-US" sz="1800" dirty="0" smtClean="0">
                <a:solidFill>
                  <a:srgbClr val="103154"/>
                </a:solidFill>
              </a:rPr>
              <a:t>, and </a:t>
            </a:r>
            <a:r>
              <a:rPr lang="en-US" sz="1800" dirty="0" err="1" smtClean="0">
                <a:solidFill>
                  <a:srgbClr val="103154"/>
                </a:solidFill>
              </a:rPr>
              <a:t>Youngista</a:t>
            </a:r>
            <a:endParaRPr lang="en-US" sz="1800" dirty="0" smtClean="0">
              <a:solidFill>
                <a:srgbClr val="103154"/>
              </a:solidFill>
            </a:endParaRPr>
          </a:p>
          <a:p>
            <a:pPr>
              <a:lnSpc>
                <a:spcPct val="7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103154"/>
                </a:solidFill>
              </a:rPr>
              <a:t>Where We Are In Time and Place</a:t>
            </a:r>
          </a:p>
          <a:p>
            <a:pPr lvl="1">
              <a:lnSpc>
                <a:spcPct val="70000"/>
              </a:lnSpc>
            </a:pPr>
            <a:r>
              <a:rPr lang="en-US" sz="1800" dirty="0" smtClean="0">
                <a:solidFill>
                  <a:srgbClr val="103154"/>
                </a:solidFill>
              </a:rPr>
              <a:t>Shark Tank</a:t>
            </a:r>
            <a:endParaRPr lang="en-US" sz="1800" dirty="0">
              <a:solidFill>
                <a:srgbClr val="103154"/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endParaRPr lang="en-US" sz="2000" dirty="0">
              <a:solidFill>
                <a:srgbClr val="103154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9144003" cy="6858000"/>
            <a:chOff x="0" y="0"/>
            <a:chExt cx="9144003" cy="6858000"/>
          </a:xfrm>
          <a:effectLst/>
        </p:grpSpPr>
        <p:sp>
          <p:nvSpPr>
            <p:cNvPr id="12" name="Rounded Rectangle 11"/>
            <p:cNvSpPr/>
            <p:nvPr/>
          </p:nvSpPr>
          <p:spPr>
            <a:xfrm>
              <a:off x="32154" y="80375"/>
              <a:ext cx="9030322" cy="6761550"/>
            </a:xfrm>
            <a:prstGeom prst="roundRect">
              <a:avLst/>
            </a:prstGeom>
            <a:noFill/>
            <a:ln w="190500">
              <a:solidFill>
                <a:srgbClr val="000000"/>
              </a:solidFill>
            </a:ln>
            <a:effectLst>
              <a:outerShdw blurRad="76200" sx="101000" sy="101000" algn="ctr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165100">
              <a:solidFill>
                <a:srgbClr val="000000"/>
              </a:solidFill>
            </a:ln>
            <a:effectLst>
              <a:outerShdw blurRad="76200" sx="101000" sy="101000" algn="ctr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Triangle 13"/>
            <p:cNvSpPr/>
            <p:nvPr/>
          </p:nvSpPr>
          <p:spPr>
            <a:xfrm>
              <a:off x="0" y="6154852"/>
              <a:ext cx="578785" cy="687073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  <a:effectLst>
              <a:outerShdw blurRad="76200" sx="101000" sy="101000" algn="ctr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Triangle 14"/>
            <p:cNvSpPr/>
            <p:nvPr/>
          </p:nvSpPr>
          <p:spPr>
            <a:xfrm rot="16200000">
              <a:off x="8412787" y="6126783"/>
              <a:ext cx="775357" cy="687075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Triangle 15"/>
            <p:cNvSpPr/>
            <p:nvPr/>
          </p:nvSpPr>
          <p:spPr>
            <a:xfrm rot="5400000">
              <a:off x="51154" y="-18999"/>
              <a:ext cx="709308" cy="747308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Triangle 16"/>
            <p:cNvSpPr/>
            <p:nvPr/>
          </p:nvSpPr>
          <p:spPr>
            <a:xfrm rot="10800000">
              <a:off x="8321013" y="1"/>
              <a:ext cx="822989" cy="747308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64176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dirty="0" smtClean="0">
                <a:latin typeface="cinnamon cake"/>
                <a:cs typeface="cinnamon cake"/>
              </a:rPr>
              <a:t>Homework and Behavior</a:t>
            </a:r>
            <a:endParaRPr lang="en-US" sz="4500" dirty="0">
              <a:latin typeface="cinnamon cake"/>
              <a:cs typeface="cinnamon cake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9144003" cy="6858000"/>
            <a:chOff x="0" y="0"/>
            <a:chExt cx="9144003" cy="6858000"/>
          </a:xfrm>
          <a:effectLst/>
        </p:grpSpPr>
        <p:sp>
          <p:nvSpPr>
            <p:cNvPr id="12" name="Rounded Rectangle 11"/>
            <p:cNvSpPr/>
            <p:nvPr/>
          </p:nvSpPr>
          <p:spPr>
            <a:xfrm>
              <a:off x="32154" y="80375"/>
              <a:ext cx="9030322" cy="6761550"/>
            </a:xfrm>
            <a:prstGeom prst="roundRect">
              <a:avLst/>
            </a:prstGeom>
            <a:noFill/>
            <a:ln w="190500">
              <a:solidFill>
                <a:srgbClr val="000000"/>
              </a:solidFill>
            </a:ln>
            <a:effectLst>
              <a:outerShdw blurRad="76200" sx="101000" sy="101000" algn="ctr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165100">
              <a:solidFill>
                <a:srgbClr val="000000"/>
              </a:solidFill>
            </a:ln>
            <a:effectLst>
              <a:outerShdw blurRad="76200" sx="101000" sy="101000" algn="ctr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Triangle 13"/>
            <p:cNvSpPr/>
            <p:nvPr/>
          </p:nvSpPr>
          <p:spPr>
            <a:xfrm>
              <a:off x="0" y="6154852"/>
              <a:ext cx="578785" cy="687073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  <a:effectLst>
              <a:outerShdw blurRad="76200" sx="101000" sy="101000" algn="ctr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Triangle 14"/>
            <p:cNvSpPr/>
            <p:nvPr/>
          </p:nvSpPr>
          <p:spPr>
            <a:xfrm rot="16200000">
              <a:off x="8412787" y="6126783"/>
              <a:ext cx="775357" cy="687075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Triangle 15"/>
            <p:cNvSpPr/>
            <p:nvPr/>
          </p:nvSpPr>
          <p:spPr>
            <a:xfrm rot="5400000">
              <a:off x="51154" y="-18999"/>
              <a:ext cx="709308" cy="747308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Triangle 16"/>
            <p:cNvSpPr/>
            <p:nvPr/>
          </p:nvSpPr>
          <p:spPr>
            <a:xfrm rot="10800000">
              <a:off x="8321013" y="1"/>
              <a:ext cx="822989" cy="747308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Screen shot 2013-08-28 at 8.12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85" y="2196978"/>
            <a:ext cx="4172683" cy="3136451"/>
          </a:xfrm>
          <a:prstGeom prst="rect">
            <a:avLst/>
          </a:prstGeom>
        </p:spPr>
      </p:pic>
      <p:pic>
        <p:nvPicPr>
          <p:cNvPr id="6" name="Picture 5" descr="Screen shot 2013-08-28 at 8.12.1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716" y="2196977"/>
            <a:ext cx="4178860" cy="313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706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318" y="89647"/>
            <a:ext cx="7993172" cy="1143000"/>
          </a:xfrm>
        </p:spPr>
        <p:txBody>
          <a:bodyPr/>
          <a:lstStyle/>
          <a:p>
            <a:r>
              <a:rPr lang="en-US" sz="4500" dirty="0" smtClean="0">
                <a:latin typeface="cinnamon cake"/>
                <a:cs typeface="cinnamon cake"/>
              </a:rPr>
              <a:t>A classroom without walls</a:t>
            </a:r>
            <a:endParaRPr lang="en-US" sz="4500" dirty="0">
              <a:latin typeface="cinnamon cake"/>
              <a:cs typeface="cinnamon cak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368" y="1277328"/>
            <a:ext cx="8328025" cy="5516372"/>
          </a:xfrm>
        </p:spPr>
        <p:txBody>
          <a:bodyPr>
            <a:no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US" sz="1900" dirty="0" smtClean="0">
                <a:solidFill>
                  <a:srgbClr val="103154"/>
                </a:solidFill>
              </a:rPr>
              <a:t>Field Trips</a:t>
            </a:r>
          </a:p>
          <a:p>
            <a:pPr>
              <a:lnSpc>
                <a:spcPct val="70000"/>
              </a:lnSpc>
              <a:buFont typeface="+mj-lt"/>
              <a:buAutoNum type="arabicPeriod"/>
            </a:pPr>
            <a:r>
              <a:rPr lang="en-US" sz="1900" dirty="0" smtClean="0">
                <a:solidFill>
                  <a:srgbClr val="103154"/>
                </a:solidFill>
              </a:rPr>
              <a:t>Channel 10 News Station (Weather Broadcast) – Afterschool</a:t>
            </a:r>
          </a:p>
          <a:p>
            <a:pPr>
              <a:lnSpc>
                <a:spcPct val="70000"/>
              </a:lnSpc>
              <a:buFont typeface="+mj-lt"/>
              <a:buAutoNum type="arabicPeriod"/>
            </a:pPr>
            <a:r>
              <a:rPr lang="en-US" sz="1900" dirty="0" err="1" smtClean="0">
                <a:solidFill>
                  <a:srgbClr val="103154"/>
                </a:solidFill>
              </a:rPr>
              <a:t>Legoland</a:t>
            </a:r>
            <a:r>
              <a:rPr lang="en-US" sz="1900" dirty="0" smtClean="0">
                <a:solidFill>
                  <a:srgbClr val="103154"/>
                </a:solidFill>
              </a:rPr>
              <a:t>  </a:t>
            </a:r>
          </a:p>
          <a:p>
            <a:pPr>
              <a:lnSpc>
                <a:spcPct val="70000"/>
              </a:lnSpc>
              <a:buFont typeface="+mj-lt"/>
              <a:buAutoNum type="arabicPeriod"/>
            </a:pPr>
            <a:r>
              <a:rPr lang="en-US" sz="1900" dirty="0" smtClean="0">
                <a:solidFill>
                  <a:srgbClr val="103154"/>
                </a:solidFill>
              </a:rPr>
              <a:t>WAVE water park (Safeties only)</a:t>
            </a:r>
          </a:p>
          <a:p>
            <a:pPr>
              <a:lnSpc>
                <a:spcPct val="70000"/>
              </a:lnSpc>
              <a:buFont typeface="+mj-lt"/>
              <a:buAutoNum type="arabicPeriod"/>
            </a:pPr>
            <a:r>
              <a:rPr lang="en-US" sz="1900" dirty="0" smtClean="0">
                <a:solidFill>
                  <a:srgbClr val="103154"/>
                </a:solidFill>
              </a:rPr>
              <a:t>Ocean Institute at Dana Point </a:t>
            </a:r>
          </a:p>
          <a:p>
            <a:pPr>
              <a:lnSpc>
                <a:spcPct val="70000"/>
              </a:lnSpc>
              <a:buFont typeface="+mj-lt"/>
              <a:buAutoNum type="arabicPeriod"/>
            </a:pPr>
            <a:endParaRPr lang="en-US" sz="1900" dirty="0">
              <a:solidFill>
                <a:srgbClr val="103154"/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sz="1900" dirty="0" smtClean="0">
                <a:solidFill>
                  <a:srgbClr val="103154"/>
                </a:solidFill>
              </a:rPr>
              <a:t>Virtual Field Trips</a:t>
            </a:r>
          </a:p>
          <a:p>
            <a:pPr>
              <a:lnSpc>
                <a:spcPct val="70000"/>
              </a:lnSpc>
              <a:buFont typeface="+mj-lt"/>
              <a:buAutoNum type="arabicPeriod"/>
            </a:pPr>
            <a:r>
              <a:rPr lang="en-US" sz="1900" dirty="0" smtClean="0">
                <a:solidFill>
                  <a:srgbClr val="103154"/>
                </a:solidFill>
              </a:rPr>
              <a:t>Forensic Science with Rice University</a:t>
            </a:r>
          </a:p>
          <a:p>
            <a:pPr marL="0" indent="0">
              <a:lnSpc>
                <a:spcPct val="70000"/>
              </a:lnSpc>
              <a:buNone/>
            </a:pPr>
            <a:endParaRPr lang="en-US" sz="1900" dirty="0">
              <a:solidFill>
                <a:srgbClr val="103154"/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sz="1900" dirty="0" smtClean="0">
                <a:solidFill>
                  <a:srgbClr val="103154"/>
                </a:solidFill>
              </a:rPr>
              <a:t>Video Conferences</a:t>
            </a:r>
          </a:p>
          <a:p>
            <a:pPr>
              <a:lnSpc>
                <a:spcPct val="70000"/>
              </a:lnSpc>
              <a:buFont typeface="+mj-lt"/>
              <a:buAutoNum type="arabicPeriod"/>
            </a:pPr>
            <a:r>
              <a:rPr lang="en-US" sz="1900" dirty="0" smtClean="0">
                <a:solidFill>
                  <a:srgbClr val="103154"/>
                </a:solidFill>
              </a:rPr>
              <a:t>Physicians or Physician’s Assistants (PAs) – Operation Casita</a:t>
            </a:r>
          </a:p>
          <a:p>
            <a:pPr>
              <a:lnSpc>
                <a:spcPct val="70000"/>
              </a:lnSpc>
              <a:buFont typeface="+mj-lt"/>
              <a:buAutoNum type="arabicPeriod"/>
            </a:pPr>
            <a:r>
              <a:rPr lang="en-US" sz="1900" dirty="0" smtClean="0">
                <a:solidFill>
                  <a:srgbClr val="103154"/>
                </a:solidFill>
              </a:rPr>
              <a:t>Civil Engineers – </a:t>
            </a:r>
            <a:r>
              <a:rPr lang="en-US" sz="1900" dirty="0" smtClean="0">
                <a:solidFill>
                  <a:srgbClr val="103154"/>
                </a:solidFill>
              </a:rPr>
              <a:t>Engineering</a:t>
            </a:r>
            <a:endParaRPr lang="en-US" sz="1900" dirty="0">
              <a:solidFill>
                <a:srgbClr val="103154"/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endParaRPr lang="en-US" sz="1900" dirty="0">
              <a:solidFill>
                <a:srgbClr val="103154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9144003" cy="6858000"/>
            <a:chOff x="0" y="0"/>
            <a:chExt cx="9144003" cy="6858000"/>
          </a:xfrm>
          <a:effectLst/>
        </p:grpSpPr>
        <p:sp>
          <p:nvSpPr>
            <p:cNvPr id="12" name="Rounded Rectangle 11"/>
            <p:cNvSpPr/>
            <p:nvPr/>
          </p:nvSpPr>
          <p:spPr>
            <a:xfrm>
              <a:off x="32154" y="80375"/>
              <a:ext cx="9030322" cy="6761550"/>
            </a:xfrm>
            <a:prstGeom prst="roundRect">
              <a:avLst/>
            </a:prstGeom>
            <a:noFill/>
            <a:ln w="190500">
              <a:solidFill>
                <a:srgbClr val="000000"/>
              </a:solidFill>
            </a:ln>
            <a:effectLst>
              <a:outerShdw blurRad="76200" sx="101000" sy="101000" algn="ctr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165100">
              <a:solidFill>
                <a:srgbClr val="000000"/>
              </a:solidFill>
            </a:ln>
            <a:effectLst>
              <a:outerShdw blurRad="76200" sx="101000" sy="101000" algn="ctr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Triangle 13"/>
            <p:cNvSpPr/>
            <p:nvPr/>
          </p:nvSpPr>
          <p:spPr>
            <a:xfrm>
              <a:off x="0" y="6154852"/>
              <a:ext cx="578785" cy="687073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  <a:effectLst>
              <a:outerShdw blurRad="76200" sx="101000" sy="101000" algn="ctr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Triangle 14"/>
            <p:cNvSpPr/>
            <p:nvPr/>
          </p:nvSpPr>
          <p:spPr>
            <a:xfrm rot="16200000">
              <a:off x="8412787" y="6126783"/>
              <a:ext cx="775357" cy="687075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Triangle 15"/>
            <p:cNvSpPr/>
            <p:nvPr/>
          </p:nvSpPr>
          <p:spPr>
            <a:xfrm rot="5400000">
              <a:off x="51154" y="-18999"/>
              <a:ext cx="709308" cy="747308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Triangle 16"/>
            <p:cNvSpPr/>
            <p:nvPr/>
          </p:nvSpPr>
          <p:spPr>
            <a:xfrm rot="10800000">
              <a:off x="8321013" y="1"/>
              <a:ext cx="822989" cy="747308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3909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atin typeface="cinnamon cake"/>
                <a:cs typeface="cinnamon cake"/>
              </a:rPr>
              <a:t>Assessments: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latin typeface="BuffaloStance"/>
                <a:cs typeface="BuffaloStance"/>
              </a:rPr>
              <a:t>How do I know how my child is doing?</a:t>
            </a:r>
            <a:endParaRPr lang="en-US" sz="2000" dirty="0">
              <a:latin typeface="BuffaloStance"/>
              <a:cs typeface="BuffaloStanc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890" y="1232647"/>
            <a:ext cx="8401350" cy="5261656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rgbClr val="103154"/>
                </a:solidFill>
              </a:rPr>
              <a:t>We use a balanced range of assessment tools and strategies, carefully designed to give </a:t>
            </a:r>
            <a:r>
              <a:rPr lang="en-US" sz="1600" dirty="0" smtClean="0">
                <a:solidFill>
                  <a:srgbClr val="103154"/>
                </a:solidFill>
              </a:rPr>
              <a:t>students</a:t>
            </a:r>
            <a:r>
              <a:rPr lang="en-US" sz="1600" dirty="0">
                <a:solidFill>
                  <a:srgbClr val="103154"/>
                </a:solidFill>
              </a:rPr>
              <a:t> </a:t>
            </a:r>
            <a:r>
              <a:rPr lang="en-US" sz="1600" dirty="0" smtClean="0">
                <a:solidFill>
                  <a:srgbClr val="103154"/>
                </a:solidFill>
              </a:rPr>
              <a:t>and parents a </a:t>
            </a:r>
            <a:r>
              <a:rPr lang="en-US" sz="1600" dirty="0">
                <a:solidFill>
                  <a:srgbClr val="103154"/>
                </a:solidFill>
              </a:rPr>
              <a:t>clear picture of a student’s progress. Some of these strategies </a:t>
            </a:r>
            <a:r>
              <a:rPr lang="en-US" sz="1600" dirty="0" smtClean="0">
                <a:solidFill>
                  <a:srgbClr val="103154"/>
                </a:solidFill>
              </a:rPr>
              <a:t>are:</a:t>
            </a:r>
          </a:p>
          <a:p>
            <a:pPr lvl="1"/>
            <a:r>
              <a:rPr lang="en-US" sz="1600" dirty="0" smtClean="0">
                <a:solidFill>
                  <a:srgbClr val="103154"/>
                </a:solidFill>
              </a:rPr>
              <a:t>Observations</a:t>
            </a:r>
            <a:endParaRPr lang="en-US" sz="1600" dirty="0">
              <a:solidFill>
                <a:srgbClr val="103154"/>
              </a:solidFill>
            </a:endParaRPr>
          </a:p>
          <a:p>
            <a:pPr lvl="1"/>
            <a:r>
              <a:rPr lang="en-US" sz="1600" dirty="0" smtClean="0">
                <a:solidFill>
                  <a:srgbClr val="103154"/>
                </a:solidFill>
              </a:rPr>
              <a:t>Performance </a:t>
            </a:r>
            <a:r>
              <a:rPr lang="en-US" sz="1600" dirty="0">
                <a:solidFill>
                  <a:srgbClr val="103154"/>
                </a:solidFill>
              </a:rPr>
              <a:t>assessments such as presentations, </a:t>
            </a:r>
            <a:r>
              <a:rPr lang="en-US" sz="1600" dirty="0" smtClean="0">
                <a:solidFill>
                  <a:srgbClr val="103154"/>
                </a:solidFill>
              </a:rPr>
              <a:t>debates, and rubrics.</a:t>
            </a:r>
          </a:p>
          <a:p>
            <a:pPr lvl="1"/>
            <a:r>
              <a:rPr lang="en-US" sz="1600" dirty="0" smtClean="0">
                <a:solidFill>
                  <a:srgbClr val="103154"/>
                </a:solidFill>
              </a:rPr>
              <a:t>Teacher</a:t>
            </a:r>
            <a:r>
              <a:rPr lang="en-US" sz="1600" dirty="0">
                <a:solidFill>
                  <a:srgbClr val="103154"/>
                </a:solidFill>
              </a:rPr>
              <a:t>-student/student-student conferences and </a:t>
            </a:r>
            <a:r>
              <a:rPr lang="en-US" sz="1600" dirty="0" smtClean="0">
                <a:solidFill>
                  <a:srgbClr val="103154"/>
                </a:solidFill>
              </a:rPr>
              <a:t>conversations</a:t>
            </a:r>
          </a:p>
          <a:p>
            <a:pPr lvl="1"/>
            <a:r>
              <a:rPr lang="en-US" sz="1600" dirty="0" smtClean="0">
                <a:solidFill>
                  <a:srgbClr val="103154"/>
                </a:solidFill>
              </a:rPr>
              <a:t>Tests </a:t>
            </a:r>
            <a:r>
              <a:rPr lang="en-US" sz="1600" dirty="0">
                <a:solidFill>
                  <a:srgbClr val="103154"/>
                </a:solidFill>
              </a:rPr>
              <a:t>with true/false, multiple-choice </a:t>
            </a:r>
            <a:r>
              <a:rPr lang="en-US" sz="1600" dirty="0" smtClean="0">
                <a:solidFill>
                  <a:srgbClr val="103154"/>
                </a:solidFill>
              </a:rPr>
              <a:t>questions</a:t>
            </a:r>
          </a:p>
          <a:p>
            <a:pPr lvl="1"/>
            <a:r>
              <a:rPr lang="en-US" sz="1600" dirty="0" smtClean="0">
                <a:solidFill>
                  <a:srgbClr val="103154"/>
                </a:solidFill>
              </a:rPr>
              <a:t>Open</a:t>
            </a:r>
            <a:r>
              <a:rPr lang="en-US" sz="1600" dirty="0">
                <a:solidFill>
                  <a:srgbClr val="103154"/>
                </a:solidFill>
              </a:rPr>
              <a:t>-ended tasks such as written answers and drawing illustrations and diagrams.</a:t>
            </a:r>
          </a:p>
          <a:p>
            <a:r>
              <a:rPr lang="en-US" sz="1600" dirty="0">
                <a:solidFill>
                  <a:srgbClr val="103154"/>
                </a:solidFill>
              </a:rPr>
              <a:t>Some of the assessment tools </a:t>
            </a:r>
            <a:r>
              <a:rPr lang="en-US" sz="1600" dirty="0" smtClean="0">
                <a:solidFill>
                  <a:srgbClr val="103154"/>
                </a:solidFill>
              </a:rPr>
              <a:t>are:</a:t>
            </a:r>
          </a:p>
          <a:p>
            <a:pPr lvl="1"/>
            <a:r>
              <a:rPr lang="en-US" sz="1600" dirty="0" smtClean="0">
                <a:solidFill>
                  <a:srgbClr val="103154"/>
                </a:solidFill>
              </a:rPr>
              <a:t>Rubrics</a:t>
            </a:r>
            <a:r>
              <a:rPr lang="en-US" sz="1600" dirty="0">
                <a:solidFill>
                  <a:srgbClr val="103154"/>
                </a:solidFill>
              </a:rPr>
              <a:t>: student and/or teacher-designed </a:t>
            </a:r>
            <a:r>
              <a:rPr lang="en-US" sz="1600" dirty="0" smtClean="0">
                <a:solidFill>
                  <a:srgbClr val="103154"/>
                </a:solidFill>
              </a:rPr>
              <a:t>criteria</a:t>
            </a:r>
          </a:p>
          <a:p>
            <a:pPr lvl="1"/>
            <a:r>
              <a:rPr lang="en-US" sz="1600" dirty="0" smtClean="0">
                <a:solidFill>
                  <a:srgbClr val="103154"/>
                </a:solidFill>
              </a:rPr>
              <a:t>Benchmarks</a:t>
            </a:r>
            <a:endParaRPr lang="en-US" sz="1600" dirty="0">
              <a:solidFill>
                <a:srgbClr val="103154"/>
              </a:solidFill>
            </a:endParaRPr>
          </a:p>
          <a:p>
            <a:pPr lvl="1"/>
            <a:r>
              <a:rPr lang="en-US" sz="1600" dirty="0" smtClean="0">
                <a:solidFill>
                  <a:srgbClr val="103154"/>
                </a:solidFill>
              </a:rPr>
              <a:t>Checklists</a:t>
            </a:r>
            <a:endParaRPr lang="en-US" sz="1600" dirty="0">
              <a:solidFill>
                <a:srgbClr val="103154"/>
              </a:solidFill>
            </a:endParaRPr>
          </a:p>
          <a:p>
            <a:pPr lvl="1"/>
            <a:r>
              <a:rPr lang="en-US" sz="1600" dirty="0" smtClean="0">
                <a:solidFill>
                  <a:srgbClr val="103154"/>
                </a:solidFill>
              </a:rPr>
              <a:t>Anecdotal </a:t>
            </a:r>
            <a:r>
              <a:rPr lang="en-US" sz="1600" dirty="0">
                <a:solidFill>
                  <a:srgbClr val="103154"/>
                </a:solidFill>
              </a:rPr>
              <a:t>records: brief written notes based on observations of </a:t>
            </a:r>
            <a:r>
              <a:rPr lang="en-US" sz="1600" dirty="0" smtClean="0">
                <a:solidFill>
                  <a:srgbClr val="103154"/>
                </a:solidFill>
              </a:rPr>
              <a:t>students</a:t>
            </a:r>
            <a:endParaRPr lang="en-US" sz="1600" dirty="0">
              <a:solidFill>
                <a:srgbClr val="103154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0"/>
            <a:ext cx="9144003" cy="6858000"/>
            <a:chOff x="0" y="0"/>
            <a:chExt cx="9144003" cy="6858000"/>
          </a:xfrm>
          <a:effectLst/>
        </p:grpSpPr>
        <p:sp>
          <p:nvSpPr>
            <p:cNvPr id="14" name="Rounded Rectangle 13"/>
            <p:cNvSpPr/>
            <p:nvPr/>
          </p:nvSpPr>
          <p:spPr>
            <a:xfrm>
              <a:off x="32154" y="80375"/>
              <a:ext cx="9030322" cy="6761550"/>
            </a:xfrm>
            <a:prstGeom prst="roundRect">
              <a:avLst/>
            </a:prstGeom>
            <a:noFill/>
            <a:ln w="190500">
              <a:solidFill>
                <a:srgbClr val="000000"/>
              </a:solidFill>
            </a:ln>
            <a:effectLst>
              <a:outerShdw blurRad="76200" sx="101000" sy="101000" algn="ctr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165100">
              <a:solidFill>
                <a:srgbClr val="000000"/>
              </a:solidFill>
            </a:ln>
            <a:effectLst>
              <a:outerShdw blurRad="76200" sx="101000" sy="101000" algn="ctr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Triangle 15"/>
            <p:cNvSpPr/>
            <p:nvPr/>
          </p:nvSpPr>
          <p:spPr>
            <a:xfrm>
              <a:off x="0" y="6154852"/>
              <a:ext cx="578785" cy="687073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  <a:effectLst>
              <a:outerShdw blurRad="76200" sx="101000" sy="101000" algn="ctr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Triangle 16"/>
            <p:cNvSpPr/>
            <p:nvPr/>
          </p:nvSpPr>
          <p:spPr>
            <a:xfrm rot="16200000">
              <a:off x="8412787" y="6126783"/>
              <a:ext cx="775357" cy="687075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Triangle 17"/>
            <p:cNvSpPr/>
            <p:nvPr/>
          </p:nvSpPr>
          <p:spPr>
            <a:xfrm rot="5400000">
              <a:off x="51154" y="-18999"/>
              <a:ext cx="709308" cy="747308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ight Triangle 18"/>
            <p:cNvSpPr/>
            <p:nvPr/>
          </p:nvSpPr>
          <p:spPr>
            <a:xfrm rot="10800000">
              <a:off x="8321013" y="1"/>
              <a:ext cx="822989" cy="747308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0844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atin typeface="cinnamon cake"/>
                <a:cs typeface="cinnamon cake"/>
              </a:rPr>
              <a:t>BYOD: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latin typeface="BuffaloStance"/>
                <a:cs typeface="BuffaloStance"/>
              </a:rPr>
              <a:t>Bring Your Own Devices</a:t>
            </a:r>
            <a:endParaRPr lang="en-US" sz="2000" dirty="0">
              <a:latin typeface="BuffaloStance"/>
              <a:cs typeface="BuffaloStanc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890" y="1232647"/>
            <a:ext cx="8401350" cy="5261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500" dirty="0" smtClean="0">
                <a:solidFill>
                  <a:srgbClr val="103154"/>
                </a:solidFill>
              </a:rPr>
              <a:t>We are a 21</a:t>
            </a:r>
            <a:r>
              <a:rPr lang="en-US" sz="2500" baseline="30000" dirty="0" smtClean="0">
                <a:solidFill>
                  <a:srgbClr val="103154"/>
                </a:solidFill>
              </a:rPr>
              <a:t>st</a:t>
            </a:r>
            <a:r>
              <a:rPr lang="en-US" sz="2500" dirty="0" smtClean="0">
                <a:solidFill>
                  <a:srgbClr val="103154"/>
                </a:solidFill>
              </a:rPr>
              <a:t> Century Classroom and strongly encourage students to BYOD (Bring your own devices). Students will be using them to access information on the web as well as through other apps. </a:t>
            </a:r>
          </a:p>
          <a:p>
            <a:pPr marL="0" indent="0">
              <a:buNone/>
            </a:pPr>
            <a:r>
              <a:rPr lang="en-US" sz="2500" dirty="0" smtClean="0">
                <a:solidFill>
                  <a:srgbClr val="103154"/>
                </a:solidFill>
              </a:rPr>
              <a:t>Android and </a:t>
            </a:r>
            <a:r>
              <a:rPr lang="en-US" sz="2500" dirty="0" err="1" smtClean="0">
                <a:solidFill>
                  <a:srgbClr val="103154"/>
                </a:solidFill>
              </a:rPr>
              <a:t>iPad</a:t>
            </a:r>
            <a:r>
              <a:rPr lang="en-US" sz="2500" dirty="0" smtClean="0">
                <a:solidFill>
                  <a:srgbClr val="103154"/>
                </a:solidFill>
              </a:rPr>
              <a:t>/iPhone/iPod Apps:</a:t>
            </a:r>
          </a:p>
          <a:p>
            <a:pPr>
              <a:lnSpc>
                <a:spcPct val="50000"/>
              </a:lnSpc>
              <a:buFont typeface="+mj-lt"/>
              <a:buAutoNum type="arabicPeriod"/>
            </a:pPr>
            <a:r>
              <a:rPr lang="en-US" sz="1600" dirty="0" smtClean="0">
                <a:solidFill>
                  <a:srgbClr val="103154"/>
                </a:solidFill>
              </a:rPr>
              <a:t>Google Drive</a:t>
            </a:r>
          </a:p>
          <a:p>
            <a:pPr>
              <a:lnSpc>
                <a:spcPct val="50000"/>
              </a:lnSpc>
              <a:buFont typeface="+mj-lt"/>
              <a:buAutoNum type="arabicPeriod"/>
            </a:pPr>
            <a:r>
              <a:rPr lang="en-US" sz="1600" dirty="0" smtClean="0">
                <a:solidFill>
                  <a:srgbClr val="103154"/>
                </a:solidFill>
              </a:rPr>
              <a:t>Haiku Deck (</a:t>
            </a:r>
            <a:r>
              <a:rPr lang="en-US" sz="1600" dirty="0" err="1" smtClean="0">
                <a:solidFill>
                  <a:srgbClr val="103154"/>
                </a:solidFill>
              </a:rPr>
              <a:t>iPad</a:t>
            </a:r>
            <a:r>
              <a:rPr lang="en-US" sz="1600" dirty="0" smtClean="0">
                <a:solidFill>
                  <a:srgbClr val="103154"/>
                </a:solidFill>
              </a:rPr>
              <a:t> only)</a:t>
            </a:r>
          </a:p>
          <a:p>
            <a:pPr>
              <a:lnSpc>
                <a:spcPct val="50000"/>
              </a:lnSpc>
              <a:buFont typeface="+mj-lt"/>
              <a:buAutoNum type="arabicPeriod"/>
            </a:pPr>
            <a:r>
              <a:rPr lang="en-US" sz="1600" dirty="0" smtClean="0">
                <a:solidFill>
                  <a:srgbClr val="103154"/>
                </a:solidFill>
              </a:rPr>
              <a:t>Show Me (</a:t>
            </a:r>
            <a:r>
              <a:rPr lang="en-US" sz="1600" dirty="0" err="1" smtClean="0">
                <a:solidFill>
                  <a:srgbClr val="103154"/>
                </a:solidFill>
              </a:rPr>
              <a:t>iPad</a:t>
            </a:r>
            <a:r>
              <a:rPr lang="en-US" sz="1600" dirty="0" smtClean="0">
                <a:solidFill>
                  <a:srgbClr val="103154"/>
                </a:solidFill>
              </a:rPr>
              <a:t> only)</a:t>
            </a:r>
          </a:p>
          <a:p>
            <a:pPr>
              <a:lnSpc>
                <a:spcPct val="50000"/>
              </a:lnSpc>
              <a:buFont typeface="+mj-lt"/>
              <a:buAutoNum type="arabicPeriod"/>
            </a:pPr>
            <a:r>
              <a:rPr lang="en-US" sz="1600" dirty="0" smtClean="0">
                <a:solidFill>
                  <a:srgbClr val="103154"/>
                </a:solidFill>
              </a:rPr>
              <a:t>QR reader</a:t>
            </a:r>
          </a:p>
          <a:p>
            <a:pPr>
              <a:lnSpc>
                <a:spcPct val="50000"/>
              </a:lnSpc>
              <a:buFont typeface="+mj-lt"/>
              <a:buAutoNum type="arabicPeriod"/>
            </a:pPr>
            <a:r>
              <a:rPr lang="en-US" sz="1600" dirty="0" err="1" smtClean="0">
                <a:solidFill>
                  <a:srgbClr val="103154"/>
                </a:solidFill>
              </a:rPr>
              <a:t>TEDx</a:t>
            </a:r>
            <a:endParaRPr lang="en-US" sz="1600" dirty="0" smtClean="0">
              <a:solidFill>
                <a:srgbClr val="103154"/>
              </a:solidFill>
            </a:endParaRPr>
          </a:p>
          <a:p>
            <a:pPr>
              <a:lnSpc>
                <a:spcPct val="50000"/>
              </a:lnSpc>
              <a:buFont typeface="+mj-lt"/>
              <a:buAutoNum type="arabicPeriod"/>
            </a:pPr>
            <a:endParaRPr lang="en-US" sz="1600" dirty="0" smtClean="0">
              <a:solidFill>
                <a:srgbClr val="103154"/>
              </a:solidFill>
            </a:endParaRPr>
          </a:p>
          <a:p>
            <a:pPr>
              <a:lnSpc>
                <a:spcPct val="50000"/>
              </a:lnSpc>
              <a:buFont typeface="+mj-lt"/>
              <a:buAutoNum type="arabicPeriod"/>
            </a:pPr>
            <a:endParaRPr lang="en-US" sz="1600" dirty="0">
              <a:solidFill>
                <a:srgbClr val="103154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0"/>
            <a:ext cx="9144003" cy="6858000"/>
            <a:chOff x="0" y="0"/>
            <a:chExt cx="9144003" cy="6858000"/>
          </a:xfrm>
          <a:effectLst/>
        </p:grpSpPr>
        <p:sp>
          <p:nvSpPr>
            <p:cNvPr id="14" name="Rounded Rectangle 13"/>
            <p:cNvSpPr/>
            <p:nvPr/>
          </p:nvSpPr>
          <p:spPr>
            <a:xfrm>
              <a:off x="32154" y="80375"/>
              <a:ext cx="9030322" cy="6761550"/>
            </a:xfrm>
            <a:prstGeom prst="roundRect">
              <a:avLst/>
            </a:prstGeom>
            <a:noFill/>
            <a:ln w="190500">
              <a:solidFill>
                <a:srgbClr val="000000"/>
              </a:solidFill>
            </a:ln>
            <a:effectLst>
              <a:outerShdw blurRad="76200" sx="101000" sy="101000" algn="ctr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165100">
              <a:solidFill>
                <a:srgbClr val="000000"/>
              </a:solidFill>
            </a:ln>
            <a:effectLst>
              <a:outerShdw blurRad="76200" sx="101000" sy="101000" algn="ctr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Triangle 15"/>
            <p:cNvSpPr/>
            <p:nvPr/>
          </p:nvSpPr>
          <p:spPr>
            <a:xfrm>
              <a:off x="0" y="6154852"/>
              <a:ext cx="578785" cy="687073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  <a:effectLst>
              <a:outerShdw blurRad="76200" sx="101000" sy="101000" algn="ctr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Triangle 16"/>
            <p:cNvSpPr/>
            <p:nvPr/>
          </p:nvSpPr>
          <p:spPr>
            <a:xfrm rot="16200000">
              <a:off x="8412787" y="6126783"/>
              <a:ext cx="775357" cy="687075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Triangle 17"/>
            <p:cNvSpPr/>
            <p:nvPr/>
          </p:nvSpPr>
          <p:spPr>
            <a:xfrm rot="5400000">
              <a:off x="51154" y="-18999"/>
              <a:ext cx="709308" cy="747308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ight Triangle 18"/>
            <p:cNvSpPr/>
            <p:nvPr/>
          </p:nvSpPr>
          <p:spPr>
            <a:xfrm rot="10800000">
              <a:off x="8321013" y="1"/>
              <a:ext cx="822989" cy="747308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student-writing-portfolios-in-the-digital-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955" y="3880556"/>
            <a:ext cx="3179410" cy="246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995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dirty="0" smtClean="0">
                <a:latin typeface="cinnamon cake"/>
                <a:cs typeface="cinnamon cake"/>
              </a:rPr>
              <a:t>Parental Support </a:t>
            </a:r>
            <a:r>
              <a:rPr lang="en-US" sz="4500" dirty="0" smtClean="0">
                <a:latin typeface="BuffaloStance"/>
                <a:cs typeface="BuffaloStance"/>
              </a:rPr>
              <a:t>@</a:t>
            </a:r>
            <a:r>
              <a:rPr lang="en-US" sz="4500" dirty="0" smtClean="0">
                <a:latin typeface="Hand Of Sean"/>
                <a:cs typeface="Hand Of Sean"/>
              </a:rPr>
              <a:t>home</a:t>
            </a:r>
            <a:r>
              <a:rPr lang="en-US" sz="4500" dirty="0" smtClean="0"/>
              <a:t>:</a:t>
            </a:r>
            <a:br>
              <a:rPr lang="en-US" sz="4500" dirty="0" smtClean="0"/>
            </a:br>
            <a:r>
              <a:rPr lang="en-US" sz="2000" dirty="0" smtClean="0">
                <a:latin typeface="BuffaloStance"/>
                <a:cs typeface="BuffaloStance"/>
              </a:rPr>
              <a:t>How do I help my child at home?</a:t>
            </a:r>
            <a:endParaRPr lang="en-US" sz="2000" dirty="0">
              <a:latin typeface="BuffaloStance"/>
              <a:cs typeface="BuffaloStanc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890" y="1232647"/>
            <a:ext cx="8401350" cy="5261656"/>
          </a:xfrm>
        </p:spPr>
        <p:txBody>
          <a:bodyPr>
            <a:noAutofit/>
          </a:bodyPr>
          <a:lstStyle/>
          <a:p>
            <a:r>
              <a:rPr lang="en-US" sz="1700" dirty="0" smtClean="0">
                <a:solidFill>
                  <a:srgbClr val="103154"/>
                </a:solidFill>
              </a:rPr>
              <a:t>There </a:t>
            </a:r>
            <a:r>
              <a:rPr lang="en-US" sz="1700" dirty="0">
                <a:solidFill>
                  <a:srgbClr val="103154"/>
                </a:solidFill>
              </a:rPr>
              <a:t>are many ways in which </a:t>
            </a:r>
            <a:r>
              <a:rPr lang="en-US" sz="1700" dirty="0" smtClean="0">
                <a:solidFill>
                  <a:srgbClr val="103154"/>
                </a:solidFill>
              </a:rPr>
              <a:t>5</a:t>
            </a:r>
            <a:r>
              <a:rPr lang="en-US" sz="1700" baseline="30000" dirty="0" smtClean="0">
                <a:solidFill>
                  <a:srgbClr val="103154"/>
                </a:solidFill>
              </a:rPr>
              <a:t>th</a:t>
            </a:r>
            <a:r>
              <a:rPr lang="en-US" sz="1700" dirty="0" smtClean="0">
                <a:solidFill>
                  <a:srgbClr val="103154"/>
                </a:solidFill>
              </a:rPr>
              <a:t> Grade parents </a:t>
            </a:r>
            <a:r>
              <a:rPr lang="en-US" sz="1700" dirty="0">
                <a:solidFill>
                  <a:srgbClr val="103154"/>
                </a:solidFill>
              </a:rPr>
              <a:t>can support their children’s learning, including:</a:t>
            </a:r>
          </a:p>
          <a:p>
            <a:pPr lvl="1"/>
            <a:r>
              <a:rPr lang="en-US" sz="1700" dirty="0" smtClean="0">
                <a:solidFill>
                  <a:srgbClr val="103154"/>
                </a:solidFill>
              </a:rPr>
              <a:t>Ensure </a:t>
            </a:r>
            <a:r>
              <a:rPr lang="en-US" sz="1700" dirty="0">
                <a:solidFill>
                  <a:srgbClr val="103154"/>
                </a:solidFill>
              </a:rPr>
              <a:t>that your child completes their homework</a:t>
            </a:r>
          </a:p>
          <a:p>
            <a:pPr lvl="1"/>
            <a:r>
              <a:rPr lang="en-US" sz="1700" dirty="0" smtClean="0">
                <a:solidFill>
                  <a:srgbClr val="103154"/>
                </a:solidFill>
              </a:rPr>
              <a:t>Discuss </a:t>
            </a:r>
            <a:r>
              <a:rPr lang="en-US" sz="1700" dirty="0">
                <a:solidFill>
                  <a:srgbClr val="103154"/>
                </a:solidFill>
              </a:rPr>
              <a:t>the unit of inquiry</a:t>
            </a:r>
          </a:p>
          <a:p>
            <a:pPr lvl="1"/>
            <a:r>
              <a:rPr lang="en-US" sz="1700" dirty="0" smtClean="0">
                <a:solidFill>
                  <a:srgbClr val="103154"/>
                </a:solidFill>
              </a:rPr>
              <a:t>Discuss </a:t>
            </a:r>
            <a:r>
              <a:rPr lang="en-US" sz="1700" dirty="0">
                <a:solidFill>
                  <a:srgbClr val="103154"/>
                </a:solidFill>
              </a:rPr>
              <a:t>the profiles and attitudes that are being worked on</a:t>
            </a:r>
          </a:p>
          <a:p>
            <a:pPr lvl="1"/>
            <a:r>
              <a:rPr lang="en-US" sz="1700" dirty="0" smtClean="0">
                <a:solidFill>
                  <a:srgbClr val="103154"/>
                </a:solidFill>
              </a:rPr>
              <a:t>Read </a:t>
            </a:r>
            <a:r>
              <a:rPr lang="en-US" sz="1700" dirty="0">
                <a:solidFill>
                  <a:srgbClr val="103154"/>
                </a:solidFill>
              </a:rPr>
              <a:t>daily with your </a:t>
            </a:r>
            <a:r>
              <a:rPr lang="en-US" sz="1700" dirty="0" smtClean="0">
                <a:solidFill>
                  <a:srgbClr val="103154"/>
                </a:solidFill>
              </a:rPr>
              <a:t>child or encourage and see to it that they read 30 minutes a night.</a:t>
            </a:r>
            <a:endParaRPr lang="en-US" sz="1700" dirty="0">
              <a:solidFill>
                <a:srgbClr val="103154"/>
              </a:solidFill>
            </a:endParaRPr>
          </a:p>
          <a:p>
            <a:pPr lvl="1"/>
            <a:r>
              <a:rPr lang="en-US" sz="1700" dirty="0" smtClean="0">
                <a:solidFill>
                  <a:srgbClr val="103154"/>
                </a:solidFill>
              </a:rPr>
              <a:t>Visit </a:t>
            </a:r>
            <a:r>
              <a:rPr lang="en-US" sz="1700" dirty="0">
                <a:solidFill>
                  <a:srgbClr val="103154"/>
                </a:solidFill>
              </a:rPr>
              <a:t>the local library</a:t>
            </a:r>
          </a:p>
          <a:p>
            <a:pPr lvl="1"/>
            <a:r>
              <a:rPr lang="en-US" sz="1700" dirty="0" smtClean="0">
                <a:solidFill>
                  <a:srgbClr val="103154"/>
                </a:solidFill>
              </a:rPr>
              <a:t>Encourage </a:t>
            </a:r>
            <a:r>
              <a:rPr lang="en-US" sz="1700" dirty="0">
                <a:solidFill>
                  <a:srgbClr val="103154"/>
                </a:solidFill>
              </a:rPr>
              <a:t>independence, </a:t>
            </a:r>
            <a:r>
              <a:rPr lang="en-US" sz="1700" dirty="0" smtClean="0">
                <a:solidFill>
                  <a:srgbClr val="103154"/>
                </a:solidFill>
              </a:rPr>
              <a:t>organizational </a:t>
            </a:r>
            <a:r>
              <a:rPr lang="en-US" sz="1700" dirty="0">
                <a:solidFill>
                  <a:srgbClr val="103154"/>
                </a:solidFill>
              </a:rPr>
              <a:t>and time management skills</a:t>
            </a:r>
          </a:p>
          <a:p>
            <a:pPr lvl="1"/>
            <a:r>
              <a:rPr lang="en-US" sz="1700" dirty="0" smtClean="0">
                <a:solidFill>
                  <a:srgbClr val="103154"/>
                </a:solidFill>
              </a:rPr>
              <a:t>Encourage math </a:t>
            </a:r>
            <a:r>
              <a:rPr lang="en-US" sz="1700" dirty="0">
                <a:solidFill>
                  <a:srgbClr val="103154"/>
                </a:solidFill>
              </a:rPr>
              <a:t>concepts in everyday life (</a:t>
            </a:r>
            <a:r>
              <a:rPr lang="en-US" sz="1700" dirty="0" smtClean="0">
                <a:solidFill>
                  <a:srgbClr val="103154"/>
                </a:solidFill>
              </a:rPr>
              <a:t>ex: </a:t>
            </a:r>
            <a:r>
              <a:rPr lang="en-US" sz="1700" dirty="0">
                <a:solidFill>
                  <a:srgbClr val="103154"/>
                </a:solidFill>
              </a:rPr>
              <a:t>when cooking/shopping) and </a:t>
            </a:r>
            <a:r>
              <a:rPr lang="en-US" sz="1700" dirty="0" smtClean="0">
                <a:solidFill>
                  <a:srgbClr val="103154"/>
                </a:solidFill>
              </a:rPr>
              <a:t>practice </a:t>
            </a:r>
            <a:r>
              <a:rPr lang="en-US" sz="1700" dirty="0">
                <a:solidFill>
                  <a:srgbClr val="103154"/>
                </a:solidFill>
              </a:rPr>
              <a:t>times tables</a:t>
            </a:r>
          </a:p>
          <a:p>
            <a:pPr lvl="1"/>
            <a:r>
              <a:rPr lang="en-US" sz="1700" dirty="0" smtClean="0">
                <a:solidFill>
                  <a:srgbClr val="103154"/>
                </a:solidFill>
              </a:rPr>
              <a:t>Play </a:t>
            </a:r>
            <a:r>
              <a:rPr lang="en-US" sz="1700" dirty="0">
                <a:solidFill>
                  <a:srgbClr val="103154"/>
                </a:solidFill>
              </a:rPr>
              <a:t>games together (</a:t>
            </a:r>
            <a:r>
              <a:rPr lang="en-US" sz="1700" dirty="0" smtClean="0">
                <a:solidFill>
                  <a:srgbClr val="103154"/>
                </a:solidFill>
              </a:rPr>
              <a:t>ex: </a:t>
            </a:r>
            <a:r>
              <a:rPr lang="en-US" sz="1700" dirty="0">
                <a:solidFill>
                  <a:srgbClr val="103154"/>
                </a:solidFill>
              </a:rPr>
              <a:t>Scrabble, </a:t>
            </a:r>
            <a:r>
              <a:rPr lang="en-US" sz="1700" dirty="0" smtClean="0">
                <a:solidFill>
                  <a:srgbClr val="103154"/>
                </a:solidFill>
              </a:rPr>
              <a:t>Challenge 24, Sudoku)</a:t>
            </a:r>
            <a:endParaRPr lang="en-US" sz="1700" dirty="0">
              <a:solidFill>
                <a:srgbClr val="103154"/>
              </a:solidFill>
            </a:endParaRPr>
          </a:p>
          <a:p>
            <a:pPr lvl="1"/>
            <a:r>
              <a:rPr lang="en-US" sz="1700" dirty="0" smtClean="0">
                <a:solidFill>
                  <a:srgbClr val="103154"/>
                </a:solidFill>
              </a:rPr>
              <a:t>Write </a:t>
            </a:r>
            <a:r>
              <a:rPr lang="en-US" sz="1700" dirty="0">
                <a:solidFill>
                  <a:srgbClr val="103154"/>
                </a:solidFill>
              </a:rPr>
              <a:t>diaries, poems, stories together</a:t>
            </a:r>
          </a:p>
          <a:p>
            <a:pPr lvl="1"/>
            <a:r>
              <a:rPr lang="en-US" sz="1700" dirty="0" smtClean="0">
                <a:solidFill>
                  <a:srgbClr val="103154"/>
                </a:solidFill>
              </a:rPr>
              <a:t>Seek </a:t>
            </a:r>
            <a:r>
              <a:rPr lang="en-US" sz="1700" dirty="0">
                <a:solidFill>
                  <a:srgbClr val="103154"/>
                </a:solidFill>
              </a:rPr>
              <a:t>advice from school.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0"/>
            <a:ext cx="9144003" cy="6858000"/>
            <a:chOff x="0" y="0"/>
            <a:chExt cx="9144003" cy="6858000"/>
          </a:xfrm>
          <a:effectLst/>
        </p:grpSpPr>
        <p:sp>
          <p:nvSpPr>
            <p:cNvPr id="14" name="Rounded Rectangle 13"/>
            <p:cNvSpPr/>
            <p:nvPr/>
          </p:nvSpPr>
          <p:spPr>
            <a:xfrm>
              <a:off x="32154" y="80375"/>
              <a:ext cx="9030322" cy="6761550"/>
            </a:xfrm>
            <a:prstGeom prst="roundRect">
              <a:avLst/>
            </a:prstGeom>
            <a:noFill/>
            <a:ln w="190500">
              <a:solidFill>
                <a:srgbClr val="000000"/>
              </a:solidFill>
            </a:ln>
            <a:effectLst>
              <a:outerShdw blurRad="76200" sx="101000" sy="101000" algn="ctr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165100">
              <a:solidFill>
                <a:srgbClr val="000000"/>
              </a:solidFill>
            </a:ln>
            <a:effectLst>
              <a:outerShdw blurRad="76200" sx="101000" sy="101000" algn="ctr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Triangle 15"/>
            <p:cNvSpPr/>
            <p:nvPr/>
          </p:nvSpPr>
          <p:spPr>
            <a:xfrm>
              <a:off x="0" y="6154852"/>
              <a:ext cx="578785" cy="687073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  <a:effectLst>
              <a:outerShdw blurRad="76200" sx="101000" sy="101000" algn="ctr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Triangle 16"/>
            <p:cNvSpPr/>
            <p:nvPr/>
          </p:nvSpPr>
          <p:spPr>
            <a:xfrm rot="16200000">
              <a:off x="8412787" y="6126783"/>
              <a:ext cx="775357" cy="687075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Triangle 17"/>
            <p:cNvSpPr/>
            <p:nvPr/>
          </p:nvSpPr>
          <p:spPr>
            <a:xfrm rot="5400000">
              <a:off x="51154" y="-18999"/>
              <a:ext cx="709308" cy="747308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ight Triangle 18"/>
            <p:cNvSpPr/>
            <p:nvPr/>
          </p:nvSpPr>
          <p:spPr>
            <a:xfrm rot="10800000">
              <a:off x="8321013" y="1"/>
              <a:ext cx="822989" cy="747308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30206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dirty="0" smtClean="0">
                <a:latin typeface="cinnamon cake"/>
                <a:cs typeface="cinnamon cake"/>
              </a:rPr>
              <a:t>Parental Support </a:t>
            </a:r>
            <a:r>
              <a:rPr lang="en-US" sz="4500" dirty="0" smtClean="0">
                <a:latin typeface="BuffaloStance"/>
                <a:cs typeface="BuffaloStance"/>
              </a:rPr>
              <a:t>@</a:t>
            </a:r>
            <a:r>
              <a:rPr lang="en-US" sz="4500" dirty="0" smtClean="0">
                <a:latin typeface="Hand Of Sean"/>
                <a:cs typeface="Hand Of Sean"/>
              </a:rPr>
              <a:t>school</a:t>
            </a:r>
            <a:r>
              <a:rPr lang="en-US" sz="4500" dirty="0" smtClean="0"/>
              <a:t>:</a:t>
            </a:r>
            <a:br>
              <a:rPr lang="en-US" sz="4500" dirty="0" smtClean="0"/>
            </a:br>
            <a:r>
              <a:rPr lang="en-US" sz="2000" dirty="0" smtClean="0">
                <a:latin typeface="BuffaloStance"/>
                <a:cs typeface="BuffaloStance"/>
              </a:rPr>
              <a:t>How do I help my child at school?</a:t>
            </a:r>
            <a:endParaRPr lang="en-US" sz="2000" dirty="0">
              <a:latin typeface="BuffaloStance"/>
              <a:cs typeface="BuffaloStanc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890" y="1232647"/>
            <a:ext cx="8401350" cy="52616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rgbClr val="103154"/>
                </a:solidFill>
                <a:latin typeface="+mj-lt"/>
                <a:cs typeface="FISHfingers"/>
              </a:rPr>
              <a:t>Have time off and would like to help in the classroom or take items home to complete? </a:t>
            </a:r>
            <a:endParaRPr lang="en-US" sz="2000" b="1" i="1" dirty="0">
              <a:solidFill>
                <a:srgbClr val="103154"/>
              </a:solidFill>
              <a:latin typeface="+mj-lt"/>
              <a:cs typeface="FISHfingers"/>
            </a:endParaRPr>
          </a:p>
          <a:p>
            <a:pPr marL="0" indent="0" algn="ctr">
              <a:buNone/>
            </a:pPr>
            <a:r>
              <a:rPr lang="en-US" sz="3200" b="1" i="1" dirty="0" smtClean="0">
                <a:solidFill>
                  <a:srgbClr val="103154"/>
                </a:solidFill>
              </a:rPr>
              <a:t>Please complete the parent volunteer sheet so we can work out a schedule or a time where you can help out. </a:t>
            </a:r>
          </a:p>
          <a:p>
            <a:pPr marL="0" indent="0" algn="ctr">
              <a:buNone/>
            </a:pPr>
            <a:endParaRPr lang="en-US" sz="3200" b="1" i="1" dirty="0">
              <a:solidFill>
                <a:srgbClr val="103154"/>
              </a:solidFill>
              <a:latin typeface="+mj-lt"/>
              <a:cs typeface="FISHfingers"/>
            </a:endParaRPr>
          </a:p>
          <a:p>
            <a:pPr marL="0" indent="0" algn="ctr">
              <a:buNone/>
            </a:pPr>
            <a:r>
              <a:rPr lang="en-US" sz="3200" dirty="0" smtClean="0">
                <a:solidFill>
                  <a:srgbClr val="103154"/>
                </a:solidFill>
                <a:latin typeface="+mj-lt"/>
                <a:cs typeface="FISHfingers"/>
              </a:rPr>
              <a:t>THANK </a:t>
            </a:r>
            <a:r>
              <a:rPr lang="en-US" sz="3200" dirty="0">
                <a:solidFill>
                  <a:srgbClr val="103154"/>
                </a:solidFill>
                <a:latin typeface="+mj-lt"/>
                <a:cs typeface="FISHfingers"/>
              </a:rPr>
              <a:t>YOU in advance!</a:t>
            </a:r>
          </a:p>
          <a:p>
            <a:pPr marL="0" indent="0" algn="ctr">
              <a:buNone/>
            </a:pPr>
            <a:endParaRPr lang="en-US" sz="3200" b="1" i="1" dirty="0">
              <a:solidFill>
                <a:srgbClr val="103154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0"/>
            <a:ext cx="9144003" cy="6858000"/>
            <a:chOff x="0" y="0"/>
            <a:chExt cx="9144003" cy="6858000"/>
          </a:xfrm>
          <a:effectLst/>
        </p:grpSpPr>
        <p:sp>
          <p:nvSpPr>
            <p:cNvPr id="14" name="Rounded Rectangle 13"/>
            <p:cNvSpPr/>
            <p:nvPr/>
          </p:nvSpPr>
          <p:spPr>
            <a:xfrm>
              <a:off x="32154" y="80375"/>
              <a:ext cx="9030322" cy="6761550"/>
            </a:xfrm>
            <a:prstGeom prst="roundRect">
              <a:avLst/>
            </a:prstGeom>
            <a:noFill/>
            <a:ln w="190500">
              <a:solidFill>
                <a:srgbClr val="000000"/>
              </a:solidFill>
            </a:ln>
            <a:effectLst>
              <a:outerShdw blurRad="76200" sx="101000" sy="101000" algn="ctr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165100">
              <a:solidFill>
                <a:srgbClr val="000000"/>
              </a:solidFill>
            </a:ln>
            <a:effectLst>
              <a:outerShdw blurRad="76200" sx="101000" sy="101000" algn="ctr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Triangle 15"/>
            <p:cNvSpPr/>
            <p:nvPr/>
          </p:nvSpPr>
          <p:spPr>
            <a:xfrm>
              <a:off x="0" y="6154852"/>
              <a:ext cx="578785" cy="687073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  <a:effectLst>
              <a:outerShdw blurRad="76200" sx="101000" sy="101000" algn="ctr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Triangle 16"/>
            <p:cNvSpPr/>
            <p:nvPr/>
          </p:nvSpPr>
          <p:spPr>
            <a:xfrm rot="16200000">
              <a:off x="8412787" y="6126783"/>
              <a:ext cx="775357" cy="687075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Triangle 17"/>
            <p:cNvSpPr/>
            <p:nvPr/>
          </p:nvSpPr>
          <p:spPr>
            <a:xfrm rot="5400000">
              <a:off x="51154" y="-18999"/>
              <a:ext cx="709308" cy="747308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ight Triangle 18"/>
            <p:cNvSpPr/>
            <p:nvPr/>
          </p:nvSpPr>
          <p:spPr>
            <a:xfrm rot="10800000">
              <a:off x="8321013" y="1"/>
              <a:ext cx="822989" cy="747308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95854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atin typeface="cinnamon cake"/>
                <a:cs typeface="cinnamon cake"/>
              </a:rPr>
              <a:t>After School Activities</a:t>
            </a:r>
            <a:endParaRPr lang="en-US" sz="6000" dirty="0">
              <a:latin typeface="cinnamon cake"/>
              <a:cs typeface="cinnamon cak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solidFill>
                  <a:srgbClr val="103154"/>
                </a:solidFill>
              </a:rPr>
              <a:t>There </a:t>
            </a:r>
            <a:r>
              <a:rPr lang="en-US" sz="2000" dirty="0" smtClean="0">
                <a:solidFill>
                  <a:srgbClr val="103154"/>
                </a:solidFill>
              </a:rPr>
              <a:t>is </a:t>
            </a:r>
            <a:r>
              <a:rPr lang="en-US" sz="2000" dirty="0">
                <a:solidFill>
                  <a:srgbClr val="103154"/>
                </a:solidFill>
              </a:rPr>
              <a:t>a wide selection of after-school activities and clubs for our students to join. Details of our </a:t>
            </a:r>
            <a:r>
              <a:rPr lang="en-US" sz="2000" dirty="0" smtClean="0">
                <a:solidFill>
                  <a:srgbClr val="103154"/>
                </a:solidFill>
              </a:rPr>
              <a:t>activities program </a:t>
            </a:r>
            <a:r>
              <a:rPr lang="en-US" sz="2000" dirty="0">
                <a:solidFill>
                  <a:srgbClr val="103154"/>
                </a:solidFill>
              </a:rPr>
              <a:t>are sent out at the beginning of each </a:t>
            </a:r>
            <a:r>
              <a:rPr lang="en-US" sz="2000" dirty="0" smtClean="0">
                <a:solidFill>
                  <a:srgbClr val="103154"/>
                </a:solidFill>
              </a:rPr>
              <a:t>club/activity and </a:t>
            </a:r>
            <a:r>
              <a:rPr lang="en-US" sz="2000" dirty="0">
                <a:solidFill>
                  <a:srgbClr val="103154"/>
                </a:solidFill>
              </a:rPr>
              <a:t>are subject to change according to </a:t>
            </a:r>
            <a:r>
              <a:rPr lang="en-US" sz="2000" dirty="0" smtClean="0">
                <a:solidFill>
                  <a:srgbClr val="103154"/>
                </a:solidFill>
              </a:rPr>
              <a:t>demand and </a:t>
            </a:r>
            <a:r>
              <a:rPr lang="en-US" sz="2000" dirty="0">
                <a:solidFill>
                  <a:srgbClr val="103154"/>
                </a:solidFill>
              </a:rPr>
              <a:t>interests.</a:t>
            </a:r>
          </a:p>
          <a:p>
            <a:r>
              <a:rPr lang="en-US" sz="2000" dirty="0" smtClean="0">
                <a:solidFill>
                  <a:srgbClr val="103154"/>
                </a:solidFill>
              </a:rPr>
              <a:t>5</a:t>
            </a:r>
            <a:r>
              <a:rPr lang="en-US" sz="2000" baseline="30000" dirty="0" smtClean="0">
                <a:solidFill>
                  <a:srgbClr val="103154"/>
                </a:solidFill>
              </a:rPr>
              <a:t>th</a:t>
            </a:r>
            <a:r>
              <a:rPr lang="en-US" sz="2000" dirty="0" smtClean="0">
                <a:solidFill>
                  <a:srgbClr val="103154"/>
                </a:solidFill>
              </a:rPr>
              <a:t> Grade at Casita Center, </a:t>
            </a:r>
            <a:r>
              <a:rPr lang="en-US" sz="2000" dirty="0">
                <a:solidFill>
                  <a:srgbClr val="103154"/>
                </a:solidFill>
              </a:rPr>
              <a:t>the range of activities includes: </a:t>
            </a:r>
            <a:endParaRPr lang="en-US" sz="2000" dirty="0" smtClean="0">
              <a:solidFill>
                <a:srgbClr val="103154"/>
              </a:solidFill>
            </a:endParaRPr>
          </a:p>
          <a:p>
            <a:pPr lvl="1">
              <a:lnSpc>
                <a:spcPct val="50000"/>
              </a:lnSpc>
            </a:pPr>
            <a:r>
              <a:rPr lang="en-US" sz="1800" dirty="0">
                <a:solidFill>
                  <a:srgbClr val="103154"/>
                </a:solidFill>
              </a:rPr>
              <a:t>D</a:t>
            </a:r>
            <a:r>
              <a:rPr lang="en-US" sz="1800" dirty="0" smtClean="0">
                <a:solidFill>
                  <a:srgbClr val="103154"/>
                </a:solidFill>
              </a:rPr>
              <a:t>rama advised by Ms. </a:t>
            </a:r>
            <a:r>
              <a:rPr lang="en-US" sz="1800" dirty="0" err="1" smtClean="0">
                <a:solidFill>
                  <a:srgbClr val="103154"/>
                </a:solidFill>
              </a:rPr>
              <a:t>Rias</a:t>
            </a:r>
            <a:endParaRPr lang="en-US" sz="1800" dirty="0" smtClean="0">
              <a:solidFill>
                <a:srgbClr val="103154"/>
              </a:solidFill>
            </a:endParaRPr>
          </a:p>
          <a:p>
            <a:pPr lvl="1">
              <a:lnSpc>
                <a:spcPct val="50000"/>
              </a:lnSpc>
            </a:pPr>
            <a:r>
              <a:rPr lang="en-US" sz="1800" dirty="0" smtClean="0">
                <a:solidFill>
                  <a:srgbClr val="103154"/>
                </a:solidFill>
              </a:rPr>
              <a:t>Student Council by Mrs. </a:t>
            </a:r>
            <a:r>
              <a:rPr lang="en-US" sz="1800" dirty="0" smtClean="0">
                <a:solidFill>
                  <a:srgbClr val="103154"/>
                </a:solidFill>
              </a:rPr>
              <a:t>Hoffman</a:t>
            </a:r>
            <a:endParaRPr lang="en-US" sz="1800" dirty="0" smtClean="0">
              <a:solidFill>
                <a:srgbClr val="103154"/>
              </a:solidFill>
            </a:endParaRPr>
          </a:p>
          <a:p>
            <a:pPr lvl="1">
              <a:lnSpc>
                <a:spcPct val="50000"/>
              </a:lnSpc>
            </a:pPr>
            <a:r>
              <a:rPr lang="en-US" sz="1800" dirty="0" smtClean="0">
                <a:solidFill>
                  <a:srgbClr val="103154"/>
                </a:solidFill>
              </a:rPr>
              <a:t>Garden Club by Mrs. Becky</a:t>
            </a:r>
          </a:p>
          <a:p>
            <a:pPr lvl="1">
              <a:lnSpc>
                <a:spcPct val="50000"/>
              </a:lnSpc>
            </a:pPr>
            <a:r>
              <a:rPr lang="en-US" sz="1800" dirty="0" smtClean="0">
                <a:solidFill>
                  <a:srgbClr val="103154"/>
                </a:solidFill>
              </a:rPr>
              <a:t>Safety Patrol by Mr. Perez</a:t>
            </a:r>
          </a:p>
          <a:p>
            <a:pPr lvl="1">
              <a:lnSpc>
                <a:spcPct val="50000"/>
              </a:lnSpc>
            </a:pPr>
            <a:r>
              <a:rPr lang="en-US" sz="1800" dirty="0" smtClean="0">
                <a:solidFill>
                  <a:srgbClr val="103154"/>
                </a:solidFill>
              </a:rPr>
              <a:t>Star Party by Mr. Brown</a:t>
            </a:r>
          </a:p>
          <a:p>
            <a:pPr lvl="1">
              <a:lnSpc>
                <a:spcPct val="50000"/>
              </a:lnSpc>
            </a:pPr>
            <a:r>
              <a:rPr lang="en-US" sz="1800" dirty="0" smtClean="0">
                <a:solidFill>
                  <a:srgbClr val="103154"/>
                </a:solidFill>
              </a:rPr>
              <a:t>Track Team by Mr. Brown and other teachers</a:t>
            </a:r>
          </a:p>
          <a:p>
            <a:pPr lvl="1">
              <a:lnSpc>
                <a:spcPct val="50000"/>
              </a:lnSpc>
            </a:pPr>
            <a:r>
              <a:rPr lang="en-US" sz="1800" dirty="0" smtClean="0">
                <a:solidFill>
                  <a:srgbClr val="103154"/>
                </a:solidFill>
              </a:rPr>
              <a:t>Scrabble Club by Mrs. Countryman</a:t>
            </a:r>
          </a:p>
          <a:p>
            <a:pPr lvl="1">
              <a:lnSpc>
                <a:spcPct val="50000"/>
              </a:lnSpc>
            </a:pPr>
            <a:r>
              <a:rPr lang="en-US" sz="1800" dirty="0" smtClean="0">
                <a:solidFill>
                  <a:srgbClr val="103154"/>
                </a:solidFill>
              </a:rPr>
              <a:t>Challenge 24 by Mrs. Lieu and Mrs. Anderson</a:t>
            </a:r>
          </a:p>
          <a:p>
            <a:pPr lvl="1">
              <a:lnSpc>
                <a:spcPct val="50000"/>
              </a:lnSpc>
            </a:pPr>
            <a:r>
              <a:rPr lang="en-US" sz="1800" dirty="0" smtClean="0">
                <a:solidFill>
                  <a:srgbClr val="103154"/>
                </a:solidFill>
              </a:rPr>
              <a:t>IB club by Ms. Seabrook</a:t>
            </a:r>
          </a:p>
          <a:p>
            <a:pPr lvl="1">
              <a:lnSpc>
                <a:spcPct val="50000"/>
              </a:lnSpc>
            </a:pPr>
            <a:endParaRPr lang="en-US" sz="1800" dirty="0">
              <a:solidFill>
                <a:srgbClr val="103154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0"/>
            <a:ext cx="9144003" cy="6858000"/>
            <a:chOff x="0" y="0"/>
            <a:chExt cx="9144003" cy="6858000"/>
          </a:xfrm>
          <a:effectLst/>
        </p:grpSpPr>
        <p:sp>
          <p:nvSpPr>
            <p:cNvPr id="14" name="Rounded Rectangle 13"/>
            <p:cNvSpPr/>
            <p:nvPr/>
          </p:nvSpPr>
          <p:spPr>
            <a:xfrm>
              <a:off x="32154" y="80375"/>
              <a:ext cx="9030322" cy="6761550"/>
            </a:xfrm>
            <a:prstGeom prst="roundRect">
              <a:avLst/>
            </a:prstGeom>
            <a:noFill/>
            <a:ln w="190500">
              <a:solidFill>
                <a:srgbClr val="000000"/>
              </a:solidFill>
            </a:ln>
            <a:effectLst>
              <a:outerShdw blurRad="76200" sx="101000" sy="101000" algn="ctr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165100">
              <a:solidFill>
                <a:srgbClr val="000000"/>
              </a:solidFill>
            </a:ln>
            <a:effectLst>
              <a:outerShdw blurRad="76200" sx="101000" sy="101000" algn="ctr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Triangle 15"/>
            <p:cNvSpPr/>
            <p:nvPr/>
          </p:nvSpPr>
          <p:spPr>
            <a:xfrm>
              <a:off x="0" y="6154852"/>
              <a:ext cx="578785" cy="687073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  <a:effectLst>
              <a:outerShdw blurRad="76200" sx="101000" sy="101000" algn="ctr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Triangle 16"/>
            <p:cNvSpPr/>
            <p:nvPr/>
          </p:nvSpPr>
          <p:spPr>
            <a:xfrm rot="16200000">
              <a:off x="8412787" y="6126783"/>
              <a:ext cx="775357" cy="687075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Triangle 17"/>
            <p:cNvSpPr/>
            <p:nvPr/>
          </p:nvSpPr>
          <p:spPr>
            <a:xfrm rot="5400000">
              <a:off x="51154" y="-18999"/>
              <a:ext cx="709308" cy="747308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ight Triangle 18"/>
            <p:cNvSpPr/>
            <p:nvPr/>
          </p:nvSpPr>
          <p:spPr>
            <a:xfrm rot="10800000">
              <a:off x="8321013" y="1"/>
              <a:ext cx="822989" cy="747308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49554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 smtClean="0">
                <a:latin typeface="cinnamon cake"/>
                <a:cs typeface="cinnamon cake"/>
              </a:rPr>
              <a:t>What should be expected from our </a:t>
            </a:r>
            <a:br>
              <a:rPr lang="en-US" sz="3700" dirty="0" smtClean="0">
                <a:latin typeface="cinnamon cake"/>
                <a:cs typeface="cinnamon cake"/>
              </a:rPr>
            </a:br>
            <a:r>
              <a:rPr lang="en-US" sz="3700" dirty="0" smtClean="0">
                <a:latin typeface="cinnamon cake"/>
                <a:cs typeface="cinnamon cake"/>
              </a:rPr>
              <a:t>PYP - PBL class?</a:t>
            </a:r>
            <a:endParaRPr lang="en-US" sz="3700" dirty="0">
              <a:latin typeface="cinnamon cake"/>
              <a:cs typeface="cinnamon cak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211" y="1264797"/>
            <a:ext cx="8466799" cy="5381482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US" sz="1400" dirty="0" smtClean="0">
                <a:solidFill>
                  <a:schemeClr val="tx1"/>
                </a:solidFill>
                <a:effectLst/>
              </a:rPr>
              <a:t>Student</a:t>
            </a:r>
            <a:r>
              <a:rPr lang="en-US" sz="1400" dirty="0">
                <a:solidFill>
                  <a:schemeClr val="tx1"/>
                </a:solidFill>
                <a:effectLst/>
              </a:rPr>
              <a:t>-</a:t>
            </a:r>
            <a:r>
              <a:rPr lang="en-US" sz="1400" dirty="0" smtClean="0">
                <a:solidFill>
                  <a:schemeClr val="tx1"/>
                </a:solidFill>
                <a:effectLst/>
              </a:rPr>
              <a:t>centered </a:t>
            </a:r>
            <a:r>
              <a:rPr lang="en-US" sz="1400" dirty="0">
                <a:solidFill>
                  <a:schemeClr val="tx1"/>
                </a:solidFill>
                <a:effectLst/>
              </a:rPr>
              <a:t>learning with the teacher as the guide/facilitator</a:t>
            </a:r>
          </a:p>
          <a:p>
            <a:pPr>
              <a:lnSpc>
                <a:spcPct val="70000"/>
              </a:lnSpc>
            </a:pPr>
            <a:r>
              <a:rPr lang="en-US" sz="1400" dirty="0" smtClean="0">
                <a:solidFill>
                  <a:schemeClr val="tx1"/>
                </a:solidFill>
                <a:effectLst/>
              </a:rPr>
              <a:t>Students </a:t>
            </a:r>
            <a:r>
              <a:rPr lang="en-US" sz="1400" dirty="0">
                <a:solidFill>
                  <a:schemeClr val="tx1"/>
                </a:solidFill>
                <a:effectLst/>
              </a:rPr>
              <a:t>engaged in their learning in different areas of the classroom</a:t>
            </a:r>
          </a:p>
          <a:p>
            <a:pPr>
              <a:lnSpc>
                <a:spcPct val="70000"/>
              </a:lnSpc>
            </a:pPr>
            <a:r>
              <a:rPr lang="en-US" sz="1400" dirty="0" smtClean="0">
                <a:solidFill>
                  <a:schemeClr val="tx1"/>
                </a:solidFill>
                <a:effectLst/>
              </a:rPr>
              <a:t>Students </a:t>
            </a:r>
            <a:r>
              <a:rPr lang="en-US" sz="1400" dirty="0">
                <a:solidFill>
                  <a:schemeClr val="tx1"/>
                </a:solidFill>
                <a:effectLst/>
              </a:rPr>
              <a:t>working in groups, individually or as a whole class</a:t>
            </a:r>
          </a:p>
          <a:p>
            <a:pPr>
              <a:lnSpc>
                <a:spcPct val="70000"/>
              </a:lnSpc>
            </a:pPr>
            <a:r>
              <a:rPr lang="en-US" sz="1400" dirty="0" smtClean="0">
                <a:solidFill>
                  <a:schemeClr val="tx1"/>
                </a:solidFill>
                <a:effectLst/>
              </a:rPr>
              <a:t>Students </a:t>
            </a:r>
            <a:r>
              <a:rPr lang="en-US" sz="1400" dirty="0">
                <a:solidFill>
                  <a:schemeClr val="tx1"/>
                </a:solidFill>
                <a:effectLst/>
              </a:rPr>
              <a:t>may be involved in different activities within the same session as they pursue their own inquiries</a:t>
            </a:r>
          </a:p>
          <a:p>
            <a:pPr>
              <a:lnSpc>
                <a:spcPct val="70000"/>
              </a:lnSpc>
            </a:pPr>
            <a:r>
              <a:rPr lang="en-US" sz="1400" dirty="0" smtClean="0">
                <a:solidFill>
                  <a:schemeClr val="tx1"/>
                </a:solidFill>
                <a:effectLst/>
              </a:rPr>
              <a:t>Collaboration </a:t>
            </a:r>
            <a:r>
              <a:rPr lang="en-US" sz="1400" dirty="0">
                <a:solidFill>
                  <a:schemeClr val="tx1"/>
                </a:solidFill>
                <a:effectLst/>
              </a:rPr>
              <a:t>(student-student/student-teacher/student-visitor)</a:t>
            </a:r>
          </a:p>
          <a:p>
            <a:pPr>
              <a:lnSpc>
                <a:spcPct val="70000"/>
              </a:lnSpc>
            </a:pPr>
            <a:r>
              <a:rPr lang="en-US" sz="1400" dirty="0" smtClean="0">
                <a:solidFill>
                  <a:schemeClr val="tx1"/>
                </a:solidFill>
                <a:effectLst/>
              </a:rPr>
              <a:t>Action </a:t>
            </a:r>
            <a:r>
              <a:rPr lang="en-US" sz="1400" dirty="0">
                <a:solidFill>
                  <a:schemeClr val="tx1"/>
                </a:solidFill>
                <a:effectLst/>
              </a:rPr>
              <a:t>– students extending their learning independently</a:t>
            </a:r>
          </a:p>
          <a:p>
            <a:pPr>
              <a:lnSpc>
                <a:spcPct val="70000"/>
              </a:lnSpc>
            </a:pPr>
            <a:r>
              <a:rPr lang="en-US" sz="1400" dirty="0" smtClean="0">
                <a:solidFill>
                  <a:schemeClr val="tx1"/>
                </a:solidFill>
                <a:effectLst/>
              </a:rPr>
              <a:t>Opportunities </a:t>
            </a:r>
            <a:r>
              <a:rPr lang="en-US" sz="1400" dirty="0">
                <a:solidFill>
                  <a:schemeClr val="tx1"/>
                </a:solidFill>
                <a:effectLst/>
              </a:rPr>
              <a:t>for students to try out their ideas and abandon or modify their misconceptions (learning </a:t>
            </a:r>
            <a:r>
              <a:rPr lang="en-US" sz="1400" dirty="0" smtClean="0">
                <a:solidFill>
                  <a:schemeClr val="tx1"/>
                </a:solidFill>
                <a:effectLst/>
              </a:rPr>
              <a:t>by experience</a:t>
            </a:r>
            <a:r>
              <a:rPr lang="en-US" sz="1400" dirty="0">
                <a:solidFill>
                  <a:schemeClr val="tx1"/>
                </a:solidFill>
                <a:effectLst/>
              </a:rPr>
              <a:t>)</a:t>
            </a:r>
          </a:p>
          <a:p>
            <a:pPr>
              <a:lnSpc>
                <a:spcPct val="70000"/>
              </a:lnSpc>
            </a:pPr>
            <a:r>
              <a:rPr lang="en-US" sz="1400" dirty="0" smtClean="0">
                <a:solidFill>
                  <a:schemeClr val="tx1"/>
                </a:solidFill>
                <a:effectLst/>
              </a:rPr>
              <a:t>Evidence </a:t>
            </a:r>
            <a:r>
              <a:rPr lang="en-US" sz="1400" dirty="0">
                <a:solidFill>
                  <a:schemeClr val="tx1"/>
                </a:solidFill>
                <a:effectLst/>
              </a:rPr>
              <a:t>of student learning around the classroom</a:t>
            </a:r>
          </a:p>
          <a:p>
            <a:pPr>
              <a:lnSpc>
                <a:spcPct val="70000"/>
              </a:lnSpc>
            </a:pPr>
            <a:r>
              <a:rPr lang="en-US" sz="1400" dirty="0" smtClean="0">
                <a:solidFill>
                  <a:schemeClr val="tx1"/>
                </a:solidFill>
                <a:effectLst/>
              </a:rPr>
              <a:t>A </a:t>
            </a:r>
            <a:r>
              <a:rPr lang="en-US" sz="1400" dirty="0">
                <a:solidFill>
                  <a:schemeClr val="tx1"/>
                </a:solidFill>
                <a:effectLst/>
              </a:rPr>
              <a:t>literature rich environment stocked with fiction and non-fiction texts</a:t>
            </a:r>
          </a:p>
          <a:p>
            <a:pPr>
              <a:lnSpc>
                <a:spcPct val="70000"/>
              </a:lnSpc>
            </a:pPr>
            <a:r>
              <a:rPr lang="en-US" sz="1400" dirty="0" smtClean="0">
                <a:solidFill>
                  <a:schemeClr val="tx1"/>
                </a:solidFill>
                <a:effectLst/>
              </a:rPr>
              <a:t>Lots </a:t>
            </a:r>
            <a:r>
              <a:rPr lang="en-US" sz="1400" dirty="0">
                <a:solidFill>
                  <a:schemeClr val="tx1"/>
                </a:solidFill>
                <a:effectLst/>
              </a:rPr>
              <a:t>of language on display</a:t>
            </a:r>
          </a:p>
          <a:p>
            <a:pPr>
              <a:lnSpc>
                <a:spcPct val="70000"/>
              </a:lnSpc>
            </a:pPr>
            <a:r>
              <a:rPr lang="en-US" sz="1400" dirty="0" smtClean="0">
                <a:solidFill>
                  <a:schemeClr val="tx1"/>
                </a:solidFill>
                <a:effectLst/>
              </a:rPr>
              <a:t>Children </a:t>
            </a:r>
            <a:r>
              <a:rPr lang="en-US" sz="1400" dirty="0">
                <a:solidFill>
                  <a:schemeClr val="tx1"/>
                </a:solidFill>
                <a:effectLst/>
              </a:rPr>
              <a:t>explaining to themselves and to others the big ideas behind their learning</a:t>
            </a:r>
          </a:p>
          <a:p>
            <a:pPr>
              <a:lnSpc>
                <a:spcPct val="70000"/>
              </a:lnSpc>
            </a:pPr>
            <a:r>
              <a:rPr lang="en-US" sz="1400" dirty="0" smtClean="0">
                <a:solidFill>
                  <a:schemeClr val="tx1"/>
                </a:solidFill>
                <a:effectLst/>
              </a:rPr>
              <a:t>Hands</a:t>
            </a:r>
            <a:r>
              <a:rPr lang="en-US" sz="1400" dirty="0">
                <a:solidFill>
                  <a:schemeClr val="tx1"/>
                </a:solidFill>
                <a:effectLst/>
              </a:rPr>
              <a:t>-on resources such as science equipment, computers, games, </a:t>
            </a:r>
            <a:r>
              <a:rPr lang="en-US" sz="1400" dirty="0" smtClean="0">
                <a:solidFill>
                  <a:schemeClr val="tx1"/>
                </a:solidFill>
                <a:effectLst/>
              </a:rPr>
              <a:t>math tools.</a:t>
            </a:r>
            <a:endParaRPr lang="en-US" sz="1400" dirty="0">
              <a:solidFill>
                <a:schemeClr val="tx1"/>
              </a:solidFill>
              <a:effectLst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0"/>
            <a:ext cx="9144003" cy="6858000"/>
            <a:chOff x="0" y="0"/>
            <a:chExt cx="9144003" cy="6858000"/>
          </a:xfrm>
          <a:effectLst/>
        </p:grpSpPr>
        <p:sp>
          <p:nvSpPr>
            <p:cNvPr id="14" name="Rounded Rectangle 13"/>
            <p:cNvSpPr/>
            <p:nvPr/>
          </p:nvSpPr>
          <p:spPr>
            <a:xfrm>
              <a:off x="32154" y="80375"/>
              <a:ext cx="9030322" cy="6761550"/>
            </a:xfrm>
            <a:prstGeom prst="roundRect">
              <a:avLst/>
            </a:prstGeom>
            <a:noFill/>
            <a:ln w="190500">
              <a:solidFill>
                <a:srgbClr val="000000"/>
              </a:solidFill>
            </a:ln>
            <a:effectLst>
              <a:outerShdw blurRad="76200" sx="101000" sy="101000" algn="ctr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165100">
              <a:solidFill>
                <a:srgbClr val="000000"/>
              </a:solidFill>
            </a:ln>
            <a:effectLst>
              <a:outerShdw blurRad="76200" sx="101000" sy="101000" algn="ctr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Triangle 15"/>
            <p:cNvSpPr/>
            <p:nvPr/>
          </p:nvSpPr>
          <p:spPr>
            <a:xfrm>
              <a:off x="0" y="6154852"/>
              <a:ext cx="578785" cy="687073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  <a:effectLst>
              <a:outerShdw blurRad="76200" sx="101000" sy="101000" algn="ctr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Triangle 16"/>
            <p:cNvSpPr/>
            <p:nvPr/>
          </p:nvSpPr>
          <p:spPr>
            <a:xfrm rot="16200000">
              <a:off x="8412787" y="6126783"/>
              <a:ext cx="775357" cy="687075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Triangle 17"/>
            <p:cNvSpPr/>
            <p:nvPr/>
          </p:nvSpPr>
          <p:spPr>
            <a:xfrm rot="5400000">
              <a:off x="51154" y="-18999"/>
              <a:ext cx="709308" cy="747308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ight Triangle 18"/>
            <p:cNvSpPr/>
            <p:nvPr/>
          </p:nvSpPr>
          <p:spPr>
            <a:xfrm rot="10800000">
              <a:off x="8321013" y="1"/>
              <a:ext cx="822989" cy="747308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96792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>
                <a:latin typeface="cinnamon cake"/>
                <a:cs typeface="cinnamon cake"/>
              </a:rPr>
              <a:t>5</a:t>
            </a:r>
            <a:r>
              <a:rPr lang="en-US" sz="6600" baseline="30000" dirty="0" smtClean="0">
                <a:latin typeface="cinnamon cake"/>
                <a:cs typeface="cinnamon cake"/>
              </a:rPr>
              <a:t>th</a:t>
            </a:r>
            <a:r>
              <a:rPr lang="en-US" sz="6600" dirty="0" smtClean="0">
                <a:latin typeface="cinnamon cake"/>
                <a:cs typeface="cinnamon cake"/>
              </a:rPr>
              <a:t> Grade Goals</a:t>
            </a:r>
            <a:endParaRPr lang="en-US" sz="6600" dirty="0">
              <a:latin typeface="cinnamon cake"/>
              <a:cs typeface="cinnamon cak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Prepare students for Middle School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Develop 21</a:t>
            </a:r>
            <a:r>
              <a:rPr lang="en-US" baseline="30000" dirty="0" smtClean="0">
                <a:solidFill>
                  <a:schemeClr val="tx1"/>
                </a:solidFill>
              </a:rPr>
              <a:t>st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century </a:t>
            </a:r>
            <a:r>
              <a:rPr lang="en-US" dirty="0" smtClean="0">
                <a:solidFill>
                  <a:schemeClr val="tx1"/>
                </a:solidFill>
              </a:rPr>
              <a:t>skills: 4 Cs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collaboration</a:t>
            </a:r>
            <a:r>
              <a:rPr lang="en-US" dirty="0" smtClean="0">
                <a:solidFill>
                  <a:schemeClr val="tx1"/>
                </a:solidFill>
              </a:rPr>
              <a:t>, creativity, critical thinking skills, </a:t>
            </a:r>
            <a:r>
              <a:rPr lang="en-US" dirty="0" smtClean="0">
                <a:solidFill>
                  <a:schemeClr val="tx1"/>
                </a:solidFill>
              </a:rPr>
              <a:t>communication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Inquiry based curriculum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Develop Independency and Responsibility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Develop Organizational and Time Management Skills </a:t>
            </a:r>
            <a:endParaRPr lang="en-US" dirty="0" smtClean="0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9144003" cy="6858000"/>
            <a:chOff x="0" y="0"/>
            <a:chExt cx="9144003" cy="6858000"/>
          </a:xfrm>
          <a:effectLst/>
        </p:grpSpPr>
        <p:sp>
          <p:nvSpPr>
            <p:cNvPr id="12" name="Rounded Rectangle 11"/>
            <p:cNvSpPr/>
            <p:nvPr/>
          </p:nvSpPr>
          <p:spPr>
            <a:xfrm>
              <a:off x="32154" y="80375"/>
              <a:ext cx="9030322" cy="6761550"/>
            </a:xfrm>
            <a:prstGeom prst="roundRect">
              <a:avLst/>
            </a:prstGeom>
            <a:noFill/>
            <a:ln w="190500">
              <a:solidFill>
                <a:srgbClr val="000000"/>
              </a:solidFill>
            </a:ln>
            <a:effectLst>
              <a:outerShdw blurRad="76200" sx="101000" sy="101000" algn="ctr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165100">
              <a:solidFill>
                <a:srgbClr val="000000"/>
              </a:solidFill>
            </a:ln>
            <a:effectLst>
              <a:outerShdw blurRad="76200" sx="101000" sy="101000" algn="ctr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Triangle 13"/>
            <p:cNvSpPr/>
            <p:nvPr/>
          </p:nvSpPr>
          <p:spPr>
            <a:xfrm>
              <a:off x="0" y="6154852"/>
              <a:ext cx="578785" cy="687073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  <a:effectLst>
              <a:outerShdw blurRad="76200" sx="101000" sy="101000" algn="ctr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Triangle 14"/>
            <p:cNvSpPr/>
            <p:nvPr/>
          </p:nvSpPr>
          <p:spPr>
            <a:xfrm rot="16200000">
              <a:off x="8412787" y="6126783"/>
              <a:ext cx="775357" cy="687075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Triangle 15"/>
            <p:cNvSpPr/>
            <p:nvPr/>
          </p:nvSpPr>
          <p:spPr>
            <a:xfrm rot="5400000">
              <a:off x="51154" y="-18999"/>
              <a:ext cx="709308" cy="747308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Triangle 16"/>
            <p:cNvSpPr/>
            <p:nvPr/>
          </p:nvSpPr>
          <p:spPr>
            <a:xfrm rot="10800000">
              <a:off x="8321013" y="1"/>
              <a:ext cx="822989" cy="747308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29985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dirty="0" smtClean="0">
                <a:latin typeface="cinnamon cake"/>
                <a:cs typeface="cinnamon cake"/>
              </a:rPr>
              <a:t>PYP – </a:t>
            </a:r>
            <a:r>
              <a:rPr lang="en-US" sz="4500" dirty="0" err="1" smtClean="0">
                <a:latin typeface="cinnamon cake"/>
                <a:cs typeface="cinnamon cake"/>
              </a:rPr>
              <a:t>Transdisciplinary</a:t>
            </a:r>
            <a:r>
              <a:rPr lang="en-US" sz="4500" dirty="0" smtClean="0">
                <a:latin typeface="cinnamon cake"/>
                <a:cs typeface="cinnamon cake"/>
              </a:rPr>
              <a:t> Themes</a:t>
            </a:r>
            <a:endParaRPr lang="en-US" sz="4500" dirty="0">
              <a:latin typeface="cinnamon cake"/>
              <a:cs typeface="cinnamon cak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906" y="1273571"/>
            <a:ext cx="8328025" cy="518858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103154"/>
                </a:solidFill>
              </a:rPr>
              <a:t>During each year of school, students in Kindergarten (5-6 years) to Grade 5 (10-11 years) experience </a:t>
            </a:r>
            <a:r>
              <a:rPr lang="en-US" dirty="0" smtClean="0">
                <a:solidFill>
                  <a:srgbClr val="103154"/>
                </a:solidFill>
              </a:rPr>
              <a:t>six different </a:t>
            </a:r>
            <a:r>
              <a:rPr lang="en-US" dirty="0">
                <a:solidFill>
                  <a:srgbClr val="103154"/>
                </a:solidFill>
              </a:rPr>
              <a:t>units of inquiry and spend approximately six weeks on each unit. Early Childhood (3-5 years) </a:t>
            </a:r>
            <a:r>
              <a:rPr lang="en-US" dirty="0" smtClean="0">
                <a:solidFill>
                  <a:srgbClr val="103154"/>
                </a:solidFill>
              </a:rPr>
              <a:t>students experience four units of inquiry throughout each school year.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103154"/>
                </a:solidFill>
              </a:rPr>
              <a:t>All </a:t>
            </a:r>
            <a:r>
              <a:rPr lang="en-US" dirty="0">
                <a:solidFill>
                  <a:srgbClr val="103154"/>
                </a:solidFill>
              </a:rPr>
              <a:t>units explore the </a:t>
            </a:r>
            <a:r>
              <a:rPr lang="en-US" dirty="0" err="1">
                <a:solidFill>
                  <a:srgbClr val="103154"/>
                </a:solidFill>
              </a:rPr>
              <a:t>transdisciplinary</a:t>
            </a:r>
            <a:r>
              <a:rPr lang="en-US" dirty="0">
                <a:solidFill>
                  <a:srgbClr val="103154"/>
                </a:solidFill>
              </a:rPr>
              <a:t> themes </a:t>
            </a:r>
            <a:r>
              <a:rPr lang="en-US" dirty="0" smtClean="0">
                <a:solidFill>
                  <a:srgbClr val="103154"/>
                </a:solidFill>
              </a:rPr>
              <a:t>of:</a:t>
            </a:r>
          </a:p>
          <a:p>
            <a:pPr>
              <a:lnSpc>
                <a:spcPct val="70000"/>
              </a:lnSpc>
              <a:buFont typeface="+mj-lt"/>
              <a:buAutoNum type="arabicPeriod"/>
            </a:pPr>
            <a:r>
              <a:rPr lang="en-US" dirty="0" smtClean="0">
                <a:solidFill>
                  <a:srgbClr val="103154"/>
                </a:solidFill>
              </a:rPr>
              <a:t>Who </a:t>
            </a:r>
            <a:r>
              <a:rPr lang="en-US" dirty="0">
                <a:solidFill>
                  <a:srgbClr val="103154"/>
                </a:solidFill>
              </a:rPr>
              <a:t>We Are</a:t>
            </a:r>
          </a:p>
          <a:p>
            <a:pPr>
              <a:lnSpc>
                <a:spcPct val="70000"/>
              </a:lnSpc>
              <a:buFont typeface="+mj-lt"/>
              <a:buAutoNum type="arabicPeriod"/>
            </a:pPr>
            <a:r>
              <a:rPr lang="en-US" dirty="0">
                <a:solidFill>
                  <a:srgbClr val="103154"/>
                </a:solidFill>
              </a:rPr>
              <a:t>Where We Are In Time and Place</a:t>
            </a:r>
          </a:p>
          <a:p>
            <a:pPr>
              <a:lnSpc>
                <a:spcPct val="70000"/>
              </a:lnSpc>
              <a:buFont typeface="+mj-lt"/>
              <a:buAutoNum type="arabicPeriod"/>
            </a:pPr>
            <a:r>
              <a:rPr lang="en-US" dirty="0">
                <a:solidFill>
                  <a:srgbClr val="103154"/>
                </a:solidFill>
              </a:rPr>
              <a:t>How We Express Ourselves</a:t>
            </a:r>
          </a:p>
          <a:p>
            <a:pPr>
              <a:lnSpc>
                <a:spcPct val="70000"/>
              </a:lnSpc>
              <a:buFont typeface="+mj-lt"/>
              <a:buAutoNum type="arabicPeriod"/>
            </a:pPr>
            <a:r>
              <a:rPr lang="en-US" dirty="0">
                <a:solidFill>
                  <a:srgbClr val="103154"/>
                </a:solidFill>
              </a:rPr>
              <a:t>How the World Works</a:t>
            </a:r>
          </a:p>
          <a:p>
            <a:pPr>
              <a:lnSpc>
                <a:spcPct val="70000"/>
              </a:lnSpc>
              <a:buFont typeface="+mj-lt"/>
              <a:buAutoNum type="arabicPeriod"/>
            </a:pPr>
            <a:r>
              <a:rPr lang="en-US" dirty="0">
                <a:solidFill>
                  <a:srgbClr val="103154"/>
                </a:solidFill>
              </a:rPr>
              <a:t>How We </a:t>
            </a:r>
            <a:r>
              <a:rPr lang="en-US" dirty="0" smtClean="0">
                <a:solidFill>
                  <a:srgbClr val="103154"/>
                </a:solidFill>
              </a:rPr>
              <a:t>Organize </a:t>
            </a:r>
            <a:r>
              <a:rPr lang="en-US" dirty="0">
                <a:solidFill>
                  <a:srgbClr val="103154"/>
                </a:solidFill>
              </a:rPr>
              <a:t>Ourselves</a:t>
            </a:r>
          </a:p>
          <a:p>
            <a:pPr>
              <a:lnSpc>
                <a:spcPct val="70000"/>
              </a:lnSpc>
              <a:buFont typeface="+mj-lt"/>
              <a:buAutoNum type="arabicPeriod"/>
            </a:pPr>
            <a:r>
              <a:rPr lang="en-US" dirty="0">
                <a:solidFill>
                  <a:srgbClr val="103154"/>
                </a:solidFill>
              </a:rPr>
              <a:t>Sharing the Planet.</a:t>
            </a:r>
          </a:p>
          <a:p>
            <a:pPr marL="0" indent="0">
              <a:buNone/>
            </a:pPr>
            <a:r>
              <a:rPr lang="en-US" dirty="0">
                <a:solidFill>
                  <a:srgbClr val="103154"/>
                </a:solidFill>
              </a:rPr>
              <a:t>The PYP is a </a:t>
            </a:r>
            <a:r>
              <a:rPr lang="en-US" dirty="0" err="1">
                <a:solidFill>
                  <a:srgbClr val="103154"/>
                </a:solidFill>
              </a:rPr>
              <a:t>transdisciplinary</a:t>
            </a:r>
            <a:r>
              <a:rPr lang="en-US" dirty="0">
                <a:solidFill>
                  <a:srgbClr val="103154"/>
                </a:solidFill>
              </a:rPr>
              <a:t> curriculum, which draws individual disciplines together into a coherent whole</a:t>
            </a:r>
            <a:r>
              <a:rPr lang="en-US" dirty="0" smtClean="0">
                <a:solidFill>
                  <a:srgbClr val="103154"/>
                </a:solidFill>
              </a:rPr>
              <a:t>, while </a:t>
            </a:r>
            <a:r>
              <a:rPr lang="en-US" dirty="0">
                <a:solidFill>
                  <a:srgbClr val="103154"/>
                </a:solidFill>
              </a:rPr>
              <a:t>preserving the essence of each subject.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9144003" cy="6858000"/>
            <a:chOff x="0" y="0"/>
            <a:chExt cx="9144003" cy="6858000"/>
          </a:xfrm>
          <a:effectLst/>
        </p:grpSpPr>
        <p:sp>
          <p:nvSpPr>
            <p:cNvPr id="12" name="Rounded Rectangle 11"/>
            <p:cNvSpPr/>
            <p:nvPr/>
          </p:nvSpPr>
          <p:spPr>
            <a:xfrm>
              <a:off x="32154" y="80375"/>
              <a:ext cx="9030322" cy="6761550"/>
            </a:xfrm>
            <a:prstGeom prst="roundRect">
              <a:avLst/>
            </a:prstGeom>
            <a:noFill/>
            <a:ln w="190500">
              <a:solidFill>
                <a:srgbClr val="000000"/>
              </a:solidFill>
            </a:ln>
            <a:effectLst>
              <a:outerShdw blurRad="76200" sx="101000" sy="101000" algn="ctr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165100">
              <a:solidFill>
                <a:srgbClr val="000000"/>
              </a:solidFill>
            </a:ln>
            <a:effectLst>
              <a:outerShdw blurRad="76200" sx="101000" sy="101000" algn="ctr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Triangle 13"/>
            <p:cNvSpPr/>
            <p:nvPr/>
          </p:nvSpPr>
          <p:spPr>
            <a:xfrm>
              <a:off x="0" y="6154852"/>
              <a:ext cx="578785" cy="687073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  <a:effectLst>
              <a:outerShdw blurRad="76200" sx="101000" sy="101000" algn="ctr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Triangle 14"/>
            <p:cNvSpPr/>
            <p:nvPr/>
          </p:nvSpPr>
          <p:spPr>
            <a:xfrm rot="16200000">
              <a:off x="8412787" y="6126783"/>
              <a:ext cx="775357" cy="687075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Triangle 15"/>
            <p:cNvSpPr/>
            <p:nvPr/>
          </p:nvSpPr>
          <p:spPr>
            <a:xfrm rot="5400000">
              <a:off x="51154" y="-18999"/>
              <a:ext cx="709308" cy="747308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Triangle 16"/>
            <p:cNvSpPr/>
            <p:nvPr/>
          </p:nvSpPr>
          <p:spPr>
            <a:xfrm rot="10800000">
              <a:off x="8321013" y="1"/>
              <a:ext cx="822989" cy="747308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85934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dirty="0" smtClean="0">
                <a:latin typeface="cinnamon cake"/>
                <a:cs typeface="cinnamon cake"/>
              </a:rPr>
              <a:t>Scheduling</a:t>
            </a:r>
            <a:endParaRPr lang="en-US" sz="4500" dirty="0">
              <a:latin typeface="cinnamon cake"/>
              <a:cs typeface="cinnamon cak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368" y="1277328"/>
            <a:ext cx="8328025" cy="5516372"/>
          </a:xfrm>
        </p:spPr>
        <p:txBody>
          <a:bodyPr>
            <a:no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US" sz="2200" b="1" dirty="0" smtClean="0">
                <a:solidFill>
                  <a:schemeClr val="tx1"/>
                </a:solidFill>
              </a:rPr>
              <a:t>Daily Inquiry into:</a:t>
            </a:r>
          </a:p>
          <a:p>
            <a:pPr>
              <a:lnSpc>
                <a:spcPct val="5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Mathematics</a:t>
            </a:r>
          </a:p>
          <a:p>
            <a:pPr>
              <a:lnSpc>
                <a:spcPct val="5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English/Language Arts</a:t>
            </a:r>
          </a:p>
          <a:p>
            <a:pPr marL="0" indent="0">
              <a:lnSpc>
                <a:spcPct val="70000"/>
              </a:lnSpc>
              <a:buNone/>
            </a:pPr>
            <a:endParaRPr lang="en-US" sz="200" dirty="0">
              <a:solidFill>
                <a:schemeClr val="tx1"/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sz="2200" b="1" dirty="0" smtClean="0">
                <a:solidFill>
                  <a:schemeClr val="tx1"/>
                </a:solidFill>
              </a:rPr>
              <a:t>Two week </a:t>
            </a:r>
            <a:r>
              <a:rPr lang="en-US" sz="2200" b="1" u="sng" dirty="0" smtClean="0">
                <a:solidFill>
                  <a:schemeClr val="tx1"/>
                </a:solidFill>
              </a:rPr>
              <a:t>Morning Rotation </a:t>
            </a:r>
            <a:r>
              <a:rPr lang="en-US" sz="2200" b="1" dirty="0" smtClean="0">
                <a:solidFill>
                  <a:schemeClr val="tx1"/>
                </a:solidFill>
              </a:rPr>
              <a:t>- Sessions of:</a:t>
            </a:r>
          </a:p>
          <a:p>
            <a:pPr>
              <a:lnSpc>
                <a:spcPct val="5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History with Mrs. Lieu</a:t>
            </a:r>
          </a:p>
          <a:p>
            <a:pPr>
              <a:lnSpc>
                <a:spcPct val="5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Writing with Grammar with Mrs. Anderson</a:t>
            </a:r>
          </a:p>
          <a:p>
            <a:pPr>
              <a:lnSpc>
                <a:spcPct val="5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News Crew Writing with Mrs. </a:t>
            </a:r>
            <a:r>
              <a:rPr lang="en-US" sz="2000" dirty="0" err="1" smtClean="0">
                <a:solidFill>
                  <a:schemeClr val="tx1"/>
                </a:solidFill>
              </a:rPr>
              <a:t>Cerelli</a:t>
            </a:r>
            <a:endParaRPr lang="en-US" sz="2000" dirty="0" smtClean="0">
              <a:solidFill>
                <a:schemeClr val="tx1"/>
              </a:solidFill>
            </a:endParaRPr>
          </a:p>
          <a:p>
            <a:pPr>
              <a:lnSpc>
                <a:spcPct val="5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English Language Development (ELD) with Mrs. Young</a:t>
            </a:r>
          </a:p>
          <a:p>
            <a:pPr marL="0" indent="0">
              <a:lnSpc>
                <a:spcPct val="70000"/>
              </a:lnSpc>
              <a:buNone/>
            </a:pPr>
            <a:endParaRPr lang="en-US" sz="2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sz="2200" b="1" dirty="0" smtClean="0">
                <a:solidFill>
                  <a:schemeClr val="tx1"/>
                </a:solidFill>
              </a:rPr>
              <a:t>Two week Afternoon Rotation – Sessions of: </a:t>
            </a:r>
          </a:p>
          <a:p>
            <a:pPr>
              <a:lnSpc>
                <a:spcPct val="5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STEM with Mrs. Anderson or Mrs. Lieu</a:t>
            </a:r>
          </a:p>
          <a:p>
            <a:pPr>
              <a:lnSpc>
                <a:spcPct val="5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Science with Mrs. Young or Mrs. </a:t>
            </a:r>
            <a:r>
              <a:rPr lang="en-US" sz="2000" dirty="0" err="1" smtClean="0">
                <a:solidFill>
                  <a:schemeClr val="tx1"/>
                </a:solidFill>
              </a:rPr>
              <a:t>Cerelli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9144003" cy="6858000"/>
            <a:chOff x="0" y="0"/>
            <a:chExt cx="9144003" cy="6858000"/>
          </a:xfrm>
          <a:effectLst/>
        </p:grpSpPr>
        <p:sp>
          <p:nvSpPr>
            <p:cNvPr id="12" name="Rounded Rectangle 11"/>
            <p:cNvSpPr/>
            <p:nvPr/>
          </p:nvSpPr>
          <p:spPr>
            <a:xfrm>
              <a:off x="32154" y="80375"/>
              <a:ext cx="9030322" cy="6761550"/>
            </a:xfrm>
            <a:prstGeom prst="roundRect">
              <a:avLst/>
            </a:prstGeom>
            <a:noFill/>
            <a:ln w="190500">
              <a:solidFill>
                <a:srgbClr val="000000"/>
              </a:solidFill>
            </a:ln>
            <a:effectLst>
              <a:outerShdw blurRad="76200" sx="101000" sy="101000" algn="ctr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165100">
              <a:solidFill>
                <a:srgbClr val="000000"/>
              </a:solidFill>
            </a:ln>
            <a:effectLst>
              <a:outerShdw blurRad="76200" sx="101000" sy="101000" algn="ctr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Triangle 13"/>
            <p:cNvSpPr/>
            <p:nvPr/>
          </p:nvSpPr>
          <p:spPr>
            <a:xfrm>
              <a:off x="0" y="6154852"/>
              <a:ext cx="578785" cy="687073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  <a:effectLst>
              <a:outerShdw blurRad="76200" sx="101000" sy="101000" algn="ctr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Triangle 14"/>
            <p:cNvSpPr/>
            <p:nvPr/>
          </p:nvSpPr>
          <p:spPr>
            <a:xfrm rot="16200000">
              <a:off x="8412787" y="6126783"/>
              <a:ext cx="775357" cy="687075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Triangle 15"/>
            <p:cNvSpPr/>
            <p:nvPr/>
          </p:nvSpPr>
          <p:spPr>
            <a:xfrm rot="5400000">
              <a:off x="51154" y="-18999"/>
              <a:ext cx="709308" cy="747308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Triangle 16"/>
            <p:cNvSpPr/>
            <p:nvPr/>
          </p:nvSpPr>
          <p:spPr>
            <a:xfrm rot="10800000">
              <a:off x="8321013" y="1"/>
              <a:ext cx="822989" cy="747308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12713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dirty="0" smtClean="0">
                <a:latin typeface="cinnamon cake"/>
                <a:cs typeface="cinnamon cake"/>
              </a:rPr>
              <a:t>Scheduling</a:t>
            </a:r>
            <a:endParaRPr lang="en-US" sz="4500" dirty="0">
              <a:latin typeface="cinnamon cake"/>
              <a:cs typeface="cinnamon cake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9144003" cy="6858000"/>
            <a:chOff x="0" y="0"/>
            <a:chExt cx="9144003" cy="6858000"/>
          </a:xfrm>
          <a:effectLst/>
        </p:grpSpPr>
        <p:sp>
          <p:nvSpPr>
            <p:cNvPr id="12" name="Rounded Rectangle 11"/>
            <p:cNvSpPr/>
            <p:nvPr/>
          </p:nvSpPr>
          <p:spPr>
            <a:xfrm>
              <a:off x="32154" y="80375"/>
              <a:ext cx="9030322" cy="6761550"/>
            </a:xfrm>
            <a:prstGeom prst="roundRect">
              <a:avLst/>
            </a:prstGeom>
            <a:noFill/>
            <a:ln w="190500">
              <a:solidFill>
                <a:srgbClr val="000000"/>
              </a:solidFill>
            </a:ln>
            <a:effectLst>
              <a:outerShdw blurRad="76200" sx="101000" sy="101000" algn="ctr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165100">
              <a:solidFill>
                <a:srgbClr val="000000"/>
              </a:solidFill>
            </a:ln>
            <a:effectLst>
              <a:outerShdw blurRad="76200" sx="101000" sy="101000" algn="ctr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Triangle 13"/>
            <p:cNvSpPr/>
            <p:nvPr/>
          </p:nvSpPr>
          <p:spPr>
            <a:xfrm>
              <a:off x="0" y="6154852"/>
              <a:ext cx="578785" cy="687073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  <a:effectLst>
              <a:outerShdw blurRad="76200" sx="101000" sy="101000" algn="ctr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Triangle 14"/>
            <p:cNvSpPr/>
            <p:nvPr/>
          </p:nvSpPr>
          <p:spPr>
            <a:xfrm rot="16200000">
              <a:off x="8412787" y="6126783"/>
              <a:ext cx="775357" cy="687075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Triangle 15"/>
            <p:cNvSpPr/>
            <p:nvPr/>
          </p:nvSpPr>
          <p:spPr>
            <a:xfrm rot="5400000">
              <a:off x="51154" y="-18999"/>
              <a:ext cx="709308" cy="747308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Triangle 16"/>
            <p:cNvSpPr/>
            <p:nvPr/>
          </p:nvSpPr>
          <p:spPr>
            <a:xfrm rot="10800000">
              <a:off x="8321013" y="1"/>
              <a:ext cx="822989" cy="747308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Content Placeholder 5" descr="Screen shot 2013-08-28 at 7.40.2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" r="1474"/>
          <a:stretch>
            <a:fillRect/>
          </a:stretch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1006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atin typeface="cinnamon cake"/>
                <a:cs typeface="cinnamon cake"/>
              </a:rPr>
              <a:t>Common Core Math</a:t>
            </a:r>
            <a:endParaRPr lang="en-US" sz="6000" dirty="0">
              <a:latin typeface="cinnamon cake"/>
              <a:cs typeface="cinnamon cak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77" y="1232647"/>
            <a:ext cx="3634720" cy="429101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103154"/>
                </a:solidFill>
              </a:rPr>
              <a:t>The Common Core is a set of standards to guide students to be ready for careers and colleges. </a:t>
            </a:r>
          </a:p>
          <a:p>
            <a:r>
              <a:rPr lang="en-US" dirty="0" smtClean="0">
                <a:solidFill>
                  <a:srgbClr val="103154"/>
                </a:solidFill>
              </a:rPr>
              <a:t>It aims to provide problem solving opportunities so that students can be critical thinkers. Here is a set of guidelines in math provided from the Common Core.</a:t>
            </a:r>
            <a:endParaRPr lang="en-US" dirty="0">
              <a:solidFill>
                <a:srgbClr val="103154"/>
              </a:solidFill>
            </a:endParaRPr>
          </a:p>
        </p:txBody>
      </p:sp>
      <p:pic>
        <p:nvPicPr>
          <p:cNvPr id="12" name="Picture 11" descr="Screen shot 2013-06-14 at 11.04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813" y="1527125"/>
            <a:ext cx="4431278" cy="4311502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0" y="0"/>
            <a:ext cx="9144003" cy="6858000"/>
            <a:chOff x="0" y="0"/>
            <a:chExt cx="9144003" cy="6858000"/>
          </a:xfrm>
          <a:effectLst/>
        </p:grpSpPr>
        <p:sp>
          <p:nvSpPr>
            <p:cNvPr id="21" name="Rounded Rectangle 20"/>
            <p:cNvSpPr/>
            <p:nvPr/>
          </p:nvSpPr>
          <p:spPr>
            <a:xfrm>
              <a:off x="32154" y="80375"/>
              <a:ext cx="9030322" cy="6761550"/>
            </a:xfrm>
            <a:prstGeom prst="roundRect">
              <a:avLst/>
            </a:prstGeom>
            <a:noFill/>
            <a:ln w="190500">
              <a:solidFill>
                <a:srgbClr val="000000"/>
              </a:solidFill>
            </a:ln>
            <a:effectLst>
              <a:outerShdw blurRad="76200" sx="101000" sy="101000" algn="ctr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165100">
              <a:solidFill>
                <a:srgbClr val="000000"/>
              </a:solidFill>
            </a:ln>
            <a:effectLst>
              <a:outerShdw blurRad="76200" sx="101000" sy="101000" algn="ctr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ight Triangle 22"/>
            <p:cNvSpPr/>
            <p:nvPr/>
          </p:nvSpPr>
          <p:spPr>
            <a:xfrm>
              <a:off x="0" y="6154852"/>
              <a:ext cx="578785" cy="687073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  <a:effectLst>
              <a:outerShdw blurRad="76200" sx="101000" sy="101000" algn="ctr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ight Triangle 23"/>
            <p:cNvSpPr/>
            <p:nvPr/>
          </p:nvSpPr>
          <p:spPr>
            <a:xfrm rot="16200000">
              <a:off x="8412787" y="6126783"/>
              <a:ext cx="775357" cy="687075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ight Triangle 24"/>
            <p:cNvSpPr/>
            <p:nvPr/>
          </p:nvSpPr>
          <p:spPr>
            <a:xfrm rot="5400000">
              <a:off x="51154" y="-18999"/>
              <a:ext cx="709308" cy="747308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ight Triangle 25"/>
            <p:cNvSpPr/>
            <p:nvPr/>
          </p:nvSpPr>
          <p:spPr>
            <a:xfrm rot="10800000">
              <a:off x="8321013" y="1"/>
              <a:ext cx="822989" cy="747308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6918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77" y="1232647"/>
            <a:ext cx="4253390" cy="4291013"/>
          </a:xfrm>
        </p:spPr>
        <p:txBody>
          <a:bodyPr>
            <a:normAutofit/>
          </a:bodyPr>
          <a:lstStyle/>
          <a:p>
            <a:r>
              <a:rPr lang="en-US" dirty="0" smtClean="0"/>
              <a:t>Before: 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0" y="0"/>
            <a:ext cx="9144003" cy="6858000"/>
            <a:chOff x="0" y="0"/>
            <a:chExt cx="9144003" cy="6858000"/>
          </a:xfrm>
          <a:effectLst/>
        </p:grpSpPr>
        <p:sp>
          <p:nvSpPr>
            <p:cNvPr id="21" name="Rounded Rectangle 20"/>
            <p:cNvSpPr/>
            <p:nvPr/>
          </p:nvSpPr>
          <p:spPr>
            <a:xfrm>
              <a:off x="32154" y="80375"/>
              <a:ext cx="9030322" cy="6761550"/>
            </a:xfrm>
            <a:prstGeom prst="roundRect">
              <a:avLst/>
            </a:prstGeom>
            <a:noFill/>
            <a:ln w="190500">
              <a:solidFill>
                <a:srgbClr val="000000"/>
              </a:solidFill>
            </a:ln>
            <a:effectLst>
              <a:outerShdw blurRad="76200" sx="101000" sy="101000" algn="ctr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165100">
              <a:solidFill>
                <a:srgbClr val="000000"/>
              </a:solidFill>
            </a:ln>
            <a:effectLst>
              <a:outerShdw blurRad="76200" sx="101000" sy="101000" algn="ctr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ight Triangle 22"/>
            <p:cNvSpPr/>
            <p:nvPr/>
          </p:nvSpPr>
          <p:spPr>
            <a:xfrm>
              <a:off x="0" y="6154852"/>
              <a:ext cx="578785" cy="687073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  <a:effectLst>
              <a:outerShdw blurRad="76200" sx="101000" sy="101000" algn="ctr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ight Triangle 23"/>
            <p:cNvSpPr/>
            <p:nvPr/>
          </p:nvSpPr>
          <p:spPr>
            <a:xfrm rot="16200000">
              <a:off x="8412787" y="6126783"/>
              <a:ext cx="775357" cy="687075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ight Triangle 24"/>
            <p:cNvSpPr/>
            <p:nvPr/>
          </p:nvSpPr>
          <p:spPr>
            <a:xfrm rot="5400000">
              <a:off x="51154" y="-18999"/>
              <a:ext cx="709308" cy="747308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ight Triangle 25"/>
            <p:cNvSpPr/>
            <p:nvPr/>
          </p:nvSpPr>
          <p:spPr>
            <a:xfrm rot="10800000">
              <a:off x="8321013" y="1"/>
              <a:ext cx="822989" cy="747308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Content Placeholder 2"/>
          <p:cNvSpPr txBox="1">
            <a:spLocks/>
          </p:cNvSpPr>
          <p:nvPr/>
        </p:nvSpPr>
        <p:spPr>
          <a:xfrm>
            <a:off x="4548631" y="1232647"/>
            <a:ext cx="425339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Char char=""/>
              <a:defRPr sz="2400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1000"/>
              </a:spcBef>
              <a:spcAft>
                <a:spcPts val="0"/>
              </a:spcAft>
              <a:buSzPct val="90000"/>
              <a:buFont typeface="Wingdings" pitchFamily="2" charset="2"/>
              <a:buChar char=""/>
              <a:defRPr sz="2200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1000"/>
              </a:spcBef>
              <a:spcAft>
                <a:spcPts val="0"/>
              </a:spcAft>
              <a:buSzPct val="90000"/>
              <a:buFont typeface="Wingdings" pitchFamily="2" charset="2"/>
              <a:buChar char=""/>
              <a:defRPr sz="2000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1000"/>
              </a:spcBef>
              <a:spcAft>
                <a:spcPts val="0"/>
              </a:spcAft>
              <a:buSzPct val="90000"/>
              <a:buFont typeface="Wingdings" pitchFamily="2" charset="2"/>
              <a:buChar char=""/>
              <a:defRPr sz="1800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1000"/>
              </a:spcBef>
              <a:spcAft>
                <a:spcPts val="0"/>
              </a:spcAft>
              <a:buSzPct val="90000"/>
              <a:buFont typeface="Wingdings" pitchFamily="2" charset="2"/>
              <a:buChar char=""/>
              <a:defRPr sz="1800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743200" indent="-457200" algn="l" defTabSz="914400" rtl="0" eaLnBrk="1" latinLnBrk="0" hangingPunct="1">
              <a:spcBef>
                <a:spcPts val="1000"/>
              </a:spcBef>
              <a:buSzPct val="90000"/>
              <a:buFont typeface="Wingdings" pitchFamily="2" charset="2"/>
              <a:buChar char="{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3200400" indent="-457200" algn="l" defTabSz="914400" rtl="0" eaLnBrk="1" latinLnBrk="0" hangingPunct="1">
              <a:spcBef>
                <a:spcPts val="1000"/>
              </a:spcBef>
              <a:buSzPct val="90000"/>
              <a:buFont typeface="Wingdings" pitchFamily="2" charset="2"/>
              <a:buChar char="|"/>
              <a:defRPr lang="en-US" sz="1800" kern="1200" baseline="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3657600" indent="-457200" algn="l" defTabSz="914400" rtl="0" eaLnBrk="1" latinLnBrk="0" hangingPunct="1">
              <a:spcBef>
                <a:spcPts val="1000"/>
              </a:spcBef>
              <a:buSzPct val="90000"/>
              <a:buFont typeface="Wingdings" pitchFamily="2" charset="2"/>
              <a:buChar char="{"/>
              <a:defRPr lang="en-US" sz="1800" kern="1200" baseline="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4114800" indent="-457200" algn="l" defTabSz="914400" rtl="0" eaLnBrk="1" latinLnBrk="0" hangingPunct="1">
              <a:spcBef>
                <a:spcPts val="1000"/>
              </a:spcBef>
              <a:buSzPct val="90000"/>
              <a:buFont typeface="Wingdings" pitchFamily="2" charset="2"/>
              <a:buChar char="|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Now: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247" y="2041526"/>
            <a:ext cx="7758681" cy="43463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380866" y="89647"/>
            <a:ext cx="833079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latin typeface="cinnamon cake"/>
                <a:cs typeface="cinnamon cake"/>
              </a:rPr>
              <a:t>Common Core Math Ex.</a:t>
            </a:r>
            <a:endParaRPr lang="en-US" sz="6000" dirty="0">
              <a:latin typeface="cinnamon cake"/>
              <a:cs typeface="cinnamon cake"/>
            </a:endParaRPr>
          </a:p>
        </p:txBody>
      </p:sp>
    </p:spTree>
    <p:extLst>
      <p:ext uri="{BB962C8B-B14F-4D97-AF65-F5344CB8AC3E}">
        <p14:creationId xmlns:p14="http://schemas.microsoft.com/office/powerpoint/2010/main" val="3269322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866" y="89647"/>
            <a:ext cx="8330797" cy="1143000"/>
          </a:xfrm>
        </p:spPr>
        <p:txBody>
          <a:bodyPr/>
          <a:lstStyle/>
          <a:p>
            <a:r>
              <a:rPr lang="en-US" sz="6000" dirty="0" smtClean="0">
                <a:latin typeface="cinnamon cake"/>
                <a:cs typeface="cinnamon cake"/>
              </a:rPr>
              <a:t>Common Core Math Ex.</a:t>
            </a:r>
            <a:endParaRPr lang="en-US" sz="6000" dirty="0">
              <a:latin typeface="cinnamon cake"/>
              <a:cs typeface="cinnamon cak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77" y="1232647"/>
            <a:ext cx="4253390" cy="4291013"/>
          </a:xfrm>
        </p:spPr>
        <p:txBody>
          <a:bodyPr>
            <a:normAutofit/>
          </a:bodyPr>
          <a:lstStyle/>
          <a:p>
            <a:r>
              <a:rPr lang="en-US" dirty="0" smtClean="0"/>
              <a:t>Before: 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0" y="0"/>
            <a:ext cx="9144003" cy="6858000"/>
            <a:chOff x="0" y="0"/>
            <a:chExt cx="9144003" cy="6858000"/>
          </a:xfrm>
          <a:effectLst/>
        </p:grpSpPr>
        <p:sp>
          <p:nvSpPr>
            <p:cNvPr id="21" name="Rounded Rectangle 20"/>
            <p:cNvSpPr/>
            <p:nvPr/>
          </p:nvSpPr>
          <p:spPr>
            <a:xfrm>
              <a:off x="32154" y="80375"/>
              <a:ext cx="9030322" cy="6761550"/>
            </a:xfrm>
            <a:prstGeom prst="roundRect">
              <a:avLst/>
            </a:prstGeom>
            <a:noFill/>
            <a:ln w="190500">
              <a:solidFill>
                <a:srgbClr val="000000"/>
              </a:solidFill>
            </a:ln>
            <a:effectLst>
              <a:outerShdw blurRad="76200" sx="101000" sy="101000" algn="ctr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165100">
              <a:solidFill>
                <a:srgbClr val="000000"/>
              </a:solidFill>
            </a:ln>
            <a:effectLst>
              <a:outerShdw blurRad="76200" sx="101000" sy="101000" algn="ctr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ight Triangle 22"/>
            <p:cNvSpPr/>
            <p:nvPr/>
          </p:nvSpPr>
          <p:spPr>
            <a:xfrm>
              <a:off x="0" y="6154852"/>
              <a:ext cx="578785" cy="687073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  <a:effectLst>
              <a:outerShdw blurRad="76200" sx="101000" sy="101000" algn="ctr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ight Triangle 23"/>
            <p:cNvSpPr/>
            <p:nvPr/>
          </p:nvSpPr>
          <p:spPr>
            <a:xfrm rot="16200000">
              <a:off x="8412787" y="6126783"/>
              <a:ext cx="775357" cy="687075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ight Triangle 24"/>
            <p:cNvSpPr/>
            <p:nvPr/>
          </p:nvSpPr>
          <p:spPr>
            <a:xfrm rot="5400000">
              <a:off x="51154" y="-18999"/>
              <a:ext cx="709308" cy="747308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ight Triangle 25"/>
            <p:cNvSpPr/>
            <p:nvPr/>
          </p:nvSpPr>
          <p:spPr>
            <a:xfrm rot="10800000">
              <a:off x="8321013" y="1"/>
              <a:ext cx="822989" cy="747308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Content Placeholder 2"/>
          <p:cNvSpPr txBox="1">
            <a:spLocks/>
          </p:cNvSpPr>
          <p:nvPr/>
        </p:nvSpPr>
        <p:spPr>
          <a:xfrm>
            <a:off x="4548631" y="1232647"/>
            <a:ext cx="425339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Char char=""/>
              <a:defRPr sz="2400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1000"/>
              </a:spcBef>
              <a:spcAft>
                <a:spcPts val="0"/>
              </a:spcAft>
              <a:buSzPct val="90000"/>
              <a:buFont typeface="Wingdings" pitchFamily="2" charset="2"/>
              <a:buChar char=""/>
              <a:defRPr sz="2200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1000"/>
              </a:spcBef>
              <a:spcAft>
                <a:spcPts val="0"/>
              </a:spcAft>
              <a:buSzPct val="90000"/>
              <a:buFont typeface="Wingdings" pitchFamily="2" charset="2"/>
              <a:buChar char=""/>
              <a:defRPr sz="2000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1000"/>
              </a:spcBef>
              <a:spcAft>
                <a:spcPts val="0"/>
              </a:spcAft>
              <a:buSzPct val="90000"/>
              <a:buFont typeface="Wingdings" pitchFamily="2" charset="2"/>
              <a:buChar char=""/>
              <a:defRPr sz="1800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1000"/>
              </a:spcBef>
              <a:spcAft>
                <a:spcPts val="0"/>
              </a:spcAft>
              <a:buSzPct val="90000"/>
              <a:buFont typeface="Wingdings" pitchFamily="2" charset="2"/>
              <a:buChar char=""/>
              <a:defRPr sz="1800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743200" indent="-457200" algn="l" defTabSz="914400" rtl="0" eaLnBrk="1" latinLnBrk="0" hangingPunct="1">
              <a:spcBef>
                <a:spcPts val="1000"/>
              </a:spcBef>
              <a:buSzPct val="90000"/>
              <a:buFont typeface="Wingdings" pitchFamily="2" charset="2"/>
              <a:buChar char="{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3200400" indent="-457200" algn="l" defTabSz="914400" rtl="0" eaLnBrk="1" latinLnBrk="0" hangingPunct="1">
              <a:spcBef>
                <a:spcPts val="1000"/>
              </a:spcBef>
              <a:buSzPct val="90000"/>
              <a:buFont typeface="Wingdings" pitchFamily="2" charset="2"/>
              <a:buChar char="|"/>
              <a:defRPr lang="en-US" sz="1800" kern="1200" baseline="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3657600" indent="-457200" algn="l" defTabSz="914400" rtl="0" eaLnBrk="1" latinLnBrk="0" hangingPunct="1">
              <a:spcBef>
                <a:spcPts val="1000"/>
              </a:spcBef>
              <a:buSzPct val="90000"/>
              <a:buFont typeface="Wingdings" pitchFamily="2" charset="2"/>
              <a:buChar char="{"/>
              <a:defRPr lang="en-US" sz="1800" kern="1200" baseline="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4114800" indent="-457200" algn="l" defTabSz="914400" rtl="0" eaLnBrk="1" latinLnBrk="0" hangingPunct="1">
              <a:spcBef>
                <a:spcPts val="1000"/>
              </a:spcBef>
              <a:buSzPct val="90000"/>
              <a:buFont typeface="Wingdings" pitchFamily="2" charset="2"/>
              <a:buChar char="|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Now: </a:t>
            </a:r>
          </a:p>
        </p:txBody>
      </p:sp>
      <p:pic>
        <p:nvPicPr>
          <p:cNvPr id="5" name="Picture 4" descr="Screen shot 2013-06-14 at 11.41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85" y="1751651"/>
            <a:ext cx="8020532" cy="4483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1486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atin typeface="cinnamon cake"/>
                <a:cs typeface="cinnamon cake"/>
              </a:rPr>
              <a:t>Math</a:t>
            </a:r>
            <a:endParaRPr lang="en-US" sz="6000" dirty="0">
              <a:latin typeface="cinnamon cake"/>
              <a:cs typeface="cinnamon cak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735" y="1600200"/>
            <a:ext cx="7232650" cy="4291013"/>
          </a:xfrm>
        </p:spPr>
        <p:txBody>
          <a:bodyPr/>
          <a:lstStyle/>
          <a:p>
            <a:r>
              <a:rPr lang="en-US" dirty="0" smtClean="0">
                <a:solidFill>
                  <a:srgbClr val="103154"/>
                </a:solidFill>
              </a:rPr>
              <a:t>Flipped Math – Video Studies at home</a:t>
            </a:r>
          </a:p>
          <a:p>
            <a:r>
              <a:rPr lang="en-US" dirty="0" smtClean="0">
                <a:solidFill>
                  <a:srgbClr val="103154"/>
                </a:solidFill>
              </a:rPr>
              <a:t>A challenged based and performance based curriculum. </a:t>
            </a:r>
          </a:p>
          <a:p>
            <a:r>
              <a:rPr lang="en-US" dirty="0" smtClean="0">
                <a:solidFill>
                  <a:srgbClr val="103154"/>
                </a:solidFill>
              </a:rPr>
              <a:t>Cornell notes </a:t>
            </a:r>
          </a:p>
          <a:p>
            <a:r>
              <a:rPr lang="en-US" dirty="0" smtClean="0">
                <a:solidFill>
                  <a:srgbClr val="103154"/>
                </a:solidFill>
              </a:rPr>
              <a:t>Number Talk</a:t>
            </a:r>
          </a:p>
          <a:p>
            <a:pPr marL="0" indent="0">
              <a:buNone/>
            </a:pPr>
            <a:endParaRPr lang="en-US" dirty="0">
              <a:solidFill>
                <a:srgbClr val="103154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659" y="2942742"/>
            <a:ext cx="4833925" cy="3450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3" name="Group 12"/>
          <p:cNvGrpSpPr/>
          <p:nvPr/>
        </p:nvGrpSpPr>
        <p:grpSpPr>
          <a:xfrm>
            <a:off x="0" y="0"/>
            <a:ext cx="9144003" cy="6858000"/>
            <a:chOff x="0" y="0"/>
            <a:chExt cx="9144003" cy="6858000"/>
          </a:xfrm>
          <a:effectLst/>
        </p:grpSpPr>
        <p:sp>
          <p:nvSpPr>
            <p:cNvPr id="14" name="Rounded Rectangle 13"/>
            <p:cNvSpPr/>
            <p:nvPr/>
          </p:nvSpPr>
          <p:spPr>
            <a:xfrm>
              <a:off x="32154" y="80375"/>
              <a:ext cx="9030322" cy="6761550"/>
            </a:xfrm>
            <a:prstGeom prst="roundRect">
              <a:avLst/>
            </a:prstGeom>
            <a:noFill/>
            <a:ln w="190500">
              <a:solidFill>
                <a:srgbClr val="000000"/>
              </a:solidFill>
            </a:ln>
            <a:effectLst>
              <a:outerShdw blurRad="76200" sx="101000" sy="101000" algn="ctr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165100">
              <a:solidFill>
                <a:srgbClr val="000000"/>
              </a:solidFill>
            </a:ln>
            <a:effectLst>
              <a:outerShdw blurRad="76200" sx="101000" sy="101000" algn="ctr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Triangle 15"/>
            <p:cNvSpPr/>
            <p:nvPr/>
          </p:nvSpPr>
          <p:spPr>
            <a:xfrm>
              <a:off x="0" y="6154852"/>
              <a:ext cx="578785" cy="687073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  <a:effectLst>
              <a:outerShdw blurRad="76200" sx="101000" sy="101000" algn="ctr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Triangle 16"/>
            <p:cNvSpPr/>
            <p:nvPr/>
          </p:nvSpPr>
          <p:spPr>
            <a:xfrm rot="16200000">
              <a:off x="8412787" y="6126783"/>
              <a:ext cx="775357" cy="687075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Triangle 17"/>
            <p:cNvSpPr/>
            <p:nvPr/>
          </p:nvSpPr>
          <p:spPr>
            <a:xfrm rot="5400000">
              <a:off x="51154" y="-18999"/>
              <a:ext cx="709308" cy="747308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ight Triangle 18"/>
            <p:cNvSpPr/>
            <p:nvPr/>
          </p:nvSpPr>
          <p:spPr>
            <a:xfrm rot="10800000">
              <a:off x="8321013" y="1"/>
              <a:ext cx="822989" cy="747308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56109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Summer.thmx</Template>
  <TotalTime>57851</TotalTime>
  <Words>1125</Words>
  <Application>Microsoft Macintosh PowerPoint</Application>
  <PresentationFormat>On-screen Show (4:3)</PresentationFormat>
  <Paragraphs>150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Summer</vt:lpstr>
      <vt:lpstr>Welcome to 5th Grade</vt:lpstr>
      <vt:lpstr>5th Grade Goals</vt:lpstr>
      <vt:lpstr>PYP – Transdisciplinary Themes</vt:lpstr>
      <vt:lpstr>Scheduling</vt:lpstr>
      <vt:lpstr>Scheduling</vt:lpstr>
      <vt:lpstr>Common Core Math</vt:lpstr>
      <vt:lpstr>PowerPoint Presentation</vt:lpstr>
      <vt:lpstr>Common Core Math Ex.</vt:lpstr>
      <vt:lpstr>Math</vt:lpstr>
      <vt:lpstr>Reading</vt:lpstr>
      <vt:lpstr>STEM projects</vt:lpstr>
      <vt:lpstr>Homework and Behavior</vt:lpstr>
      <vt:lpstr>A classroom without walls</vt:lpstr>
      <vt:lpstr>Assessments: How do I know how my child is doing?</vt:lpstr>
      <vt:lpstr>BYOD: Bring Your Own Devices</vt:lpstr>
      <vt:lpstr>Parental Support @home: How do I help my child at home?</vt:lpstr>
      <vt:lpstr>Parental Support @school: How do I help my child at school?</vt:lpstr>
      <vt:lpstr>After School Activities</vt:lpstr>
      <vt:lpstr>What should be expected from our  PYP - PBL class?</vt:lpstr>
    </vt:vector>
  </TitlesOfParts>
  <Company>Casita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5th Grade</dc:title>
  <dc:creator>Jenny Chien</dc:creator>
  <cp:lastModifiedBy>Jenny Chien</cp:lastModifiedBy>
  <cp:revision>32</cp:revision>
  <dcterms:created xsi:type="dcterms:W3CDTF">2013-06-14T06:24:16Z</dcterms:created>
  <dcterms:modified xsi:type="dcterms:W3CDTF">2013-08-29T03:24:40Z</dcterms:modified>
</cp:coreProperties>
</file>