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74" r:id="rId3"/>
    <p:sldId id="257" r:id="rId4"/>
    <p:sldId id="270" r:id="rId5"/>
    <p:sldId id="259" r:id="rId6"/>
    <p:sldId id="262" r:id="rId7"/>
    <p:sldId id="271" r:id="rId8"/>
    <p:sldId id="273" r:id="rId9"/>
    <p:sldId id="275" r:id="rId10"/>
    <p:sldId id="276" r:id="rId11"/>
    <p:sldId id="27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81C-5472-434C-8B55-CDF2CEA2B9D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CC7A581C-5472-434C-8B55-CDF2CEA2B9D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C8DD4F70-82E7-834D-A479-AA504E77F8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2135449"/>
            <a:ext cx="7583488" cy="1679575"/>
          </a:xfrm>
        </p:spPr>
        <p:txBody>
          <a:bodyPr/>
          <a:lstStyle/>
          <a:p>
            <a:r>
              <a:rPr lang="en-US" sz="10000" dirty="0" smtClean="0">
                <a:solidFill>
                  <a:schemeClr val="tx1"/>
                </a:solidFill>
                <a:effectLst>
                  <a:glow rad="88900">
                    <a:srgbClr val="FFFF00">
                      <a:alpha val="75000"/>
                    </a:srgbClr>
                  </a:glow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cinnamon cake"/>
                <a:cs typeface="cinnamon cake"/>
              </a:rPr>
              <a:t>Welcome to 5</a:t>
            </a:r>
            <a:r>
              <a:rPr lang="en-US" sz="10000" baseline="30000" dirty="0" smtClean="0">
                <a:solidFill>
                  <a:schemeClr val="tx1"/>
                </a:solidFill>
                <a:effectLst>
                  <a:glow rad="88900">
                    <a:srgbClr val="FFFF00">
                      <a:alpha val="75000"/>
                    </a:srgbClr>
                  </a:glow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cinnamon cake"/>
                <a:cs typeface="cinnamon cake"/>
              </a:rPr>
              <a:t>th</a:t>
            </a:r>
            <a:r>
              <a:rPr lang="en-US" sz="10000" dirty="0" smtClean="0">
                <a:solidFill>
                  <a:schemeClr val="tx1"/>
                </a:solidFill>
                <a:effectLst>
                  <a:glow rad="88900">
                    <a:srgbClr val="FFFF00">
                      <a:alpha val="75000"/>
                    </a:srgbClr>
                  </a:glow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cinnamon cake"/>
                <a:cs typeface="cinnamon cake"/>
              </a:rPr>
              <a:t> Grade</a:t>
            </a:r>
            <a:endParaRPr lang="en-US" sz="10000" dirty="0">
              <a:solidFill>
                <a:schemeClr val="tx1"/>
              </a:solidFill>
              <a:effectLst>
                <a:glow rad="88900">
                  <a:srgbClr val="FFFF00">
                    <a:alpha val="75000"/>
                  </a:srgbClr>
                </a:glow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  <a:latin typeface="cinnamon cake"/>
              <a:cs typeface="cinnamon cak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500" dirty="0">
                <a:latin typeface="Irish Spaghetti"/>
                <a:cs typeface="Irish Spaghetti"/>
              </a:rPr>
              <a:t>w</a:t>
            </a:r>
            <a:r>
              <a:rPr lang="en-US" sz="5500" dirty="0" smtClean="0">
                <a:latin typeface="Irish Spaghetti"/>
                <a:cs typeface="Irish Spaghetti"/>
              </a:rPr>
              <a:t>ith Mrs. Anderson</a:t>
            </a:r>
            <a:endParaRPr lang="en-US" sz="5500" dirty="0">
              <a:latin typeface="Irish Spaghetti"/>
              <a:cs typeface="Irish Spaghett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66242" y="5124060"/>
            <a:ext cx="1286189" cy="1286189"/>
            <a:chOff x="2106133" y="4965098"/>
            <a:chExt cx="1286189" cy="1286189"/>
          </a:xfrm>
        </p:grpSpPr>
        <p:sp>
          <p:nvSpPr>
            <p:cNvPr id="11" name="Rounded Rectangle 10"/>
            <p:cNvSpPr/>
            <p:nvPr/>
          </p:nvSpPr>
          <p:spPr>
            <a:xfrm>
              <a:off x="2106133" y="4965098"/>
              <a:ext cx="1286189" cy="12861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4866" y="5067837"/>
              <a:ext cx="1054917" cy="105849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258031" y="4900307"/>
            <a:ext cx="4563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FISHfingers"/>
                <a:cs typeface="FISHfingers"/>
              </a:rPr>
              <a:t>www.anderson27.weebly.com </a:t>
            </a:r>
            <a:endParaRPr lang="en-US" sz="4000" dirty="0">
              <a:latin typeface="FISHfingers"/>
              <a:cs typeface="FISHfinger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737140" y="5437943"/>
            <a:ext cx="2976870" cy="50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  <a:uLnTx/>
                <a:uFillTx/>
                <a:latin typeface="FISHfingers"/>
                <a:cs typeface="FISHfingers"/>
              </a:rPr>
              <a:t>@Mrs_Anderson27</a:t>
            </a:r>
          </a:p>
        </p:txBody>
      </p:sp>
      <p:pic>
        <p:nvPicPr>
          <p:cNvPr id="9" name="Picture 8" descr="twitt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426" y="5564066"/>
            <a:ext cx="470351" cy="470351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647165" y="5889742"/>
            <a:ext cx="5066845" cy="50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3500" dirty="0" smtClean="0">
                <a:solidFill>
                  <a:srgbClr val="000000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  <a:latin typeface="FISHfingers"/>
                <a:cs typeface="FISHfingers"/>
              </a:rPr>
              <a:t>(</a:t>
            </a:r>
            <a:r>
              <a:rPr lang="en-US" sz="3600" dirty="0">
                <a:solidFill>
                  <a:srgbClr val="000000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  <a:latin typeface="FISHfingers"/>
                <a:cs typeface="FISHfingers"/>
              </a:rPr>
              <a:t>760) 758-</a:t>
            </a:r>
            <a:r>
              <a:rPr lang="en-US" sz="3600" dirty="0" smtClean="0">
                <a:solidFill>
                  <a:srgbClr val="000000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  <a:latin typeface="FISHfingers"/>
                <a:cs typeface="FISHfingers"/>
              </a:rPr>
              <a:t>4934 </a:t>
            </a:r>
            <a:r>
              <a:rPr lang="en-US" sz="3500" dirty="0" err="1" smtClean="0">
                <a:solidFill>
                  <a:srgbClr val="000000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  <a:latin typeface="FISHfingers"/>
                <a:cs typeface="FISHfingers"/>
              </a:rPr>
              <a:t>ext</a:t>
            </a:r>
            <a:r>
              <a:rPr lang="en-US" sz="3500" dirty="0" smtClean="0">
                <a:solidFill>
                  <a:srgbClr val="000000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  <a:latin typeface="FISHfingers"/>
                <a:cs typeface="FISHfingers"/>
              </a:rPr>
              <a:t>: 5027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glow rad="12700">
                  <a:schemeClr val="bg1">
                    <a:alpha val="75000"/>
                  </a:schemeClr>
                </a:glow>
              </a:effectLst>
              <a:uLnTx/>
              <a:uFillTx/>
              <a:latin typeface="FISHfingers"/>
              <a:cs typeface="FISHfinger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278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>
                <a:latin typeface="cinnamon cake"/>
                <a:cs typeface="cinnamon cake"/>
              </a:rPr>
              <a:t>Individual Behavior</a:t>
            </a:r>
            <a:endParaRPr lang="en-US" sz="5000" dirty="0">
              <a:latin typeface="BuffaloStance"/>
              <a:cs typeface="BuffaloStan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90" y="1232647"/>
            <a:ext cx="8401350" cy="5261656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  <a:buFont typeface="+mj-lt"/>
              <a:buAutoNum type="arabicPeriod"/>
            </a:pPr>
            <a:endParaRPr lang="en-US" sz="1600" dirty="0" smtClean="0"/>
          </a:p>
          <a:p>
            <a:pPr>
              <a:lnSpc>
                <a:spcPct val="50000"/>
              </a:lnSpc>
              <a:buFont typeface="+mj-lt"/>
              <a:buAutoNum type="arabicPeriod"/>
            </a:pP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4" name="Rounded Rectangle 13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creen shot 2013-08-18 at 9.40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1" y="1372330"/>
            <a:ext cx="7249593" cy="512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2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>
                <a:latin typeface="cinnamon cake"/>
                <a:cs typeface="cinnamon cake"/>
              </a:rPr>
              <a:t>Individual Homework</a:t>
            </a:r>
            <a:endParaRPr lang="en-US" sz="5000" dirty="0">
              <a:latin typeface="BuffaloStance"/>
              <a:cs typeface="BuffaloStan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90" y="1232647"/>
            <a:ext cx="8401350" cy="5261656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  <a:buFont typeface="+mj-lt"/>
              <a:buAutoNum type="arabicPeriod"/>
            </a:pPr>
            <a:endParaRPr lang="en-US" sz="1600" dirty="0" smtClean="0"/>
          </a:p>
          <a:p>
            <a:pPr>
              <a:lnSpc>
                <a:spcPct val="50000"/>
              </a:lnSpc>
              <a:buFont typeface="+mj-lt"/>
              <a:buAutoNum type="arabicPeriod"/>
            </a:pP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4" name="Rounded Rectangle 13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73" y="1372330"/>
            <a:ext cx="7009993" cy="512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9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innamon cake"/>
                <a:cs typeface="cinnamon cake"/>
              </a:rPr>
              <a:t>After School Activities</a:t>
            </a:r>
            <a:endParaRPr lang="en-US" sz="60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There </a:t>
            </a:r>
            <a:r>
              <a:rPr lang="en-US" sz="2000" dirty="0" smtClean="0"/>
              <a:t>is </a:t>
            </a:r>
            <a:r>
              <a:rPr lang="en-US" sz="2000" dirty="0"/>
              <a:t>a wide selection of after-school activities and clubs for our students to join. Details of our </a:t>
            </a:r>
            <a:r>
              <a:rPr lang="en-US" sz="2000" dirty="0" smtClean="0"/>
              <a:t>activities program </a:t>
            </a:r>
            <a:r>
              <a:rPr lang="en-US" sz="2000" dirty="0"/>
              <a:t>are sent out at the beginning of each </a:t>
            </a:r>
            <a:r>
              <a:rPr lang="en-US" sz="2000" dirty="0" smtClean="0"/>
              <a:t>club/activity and </a:t>
            </a:r>
            <a:r>
              <a:rPr lang="en-US" sz="2000" dirty="0"/>
              <a:t>are subject to change according to </a:t>
            </a:r>
            <a:r>
              <a:rPr lang="en-US" sz="2000" dirty="0" smtClean="0"/>
              <a:t>demand and </a:t>
            </a:r>
            <a:r>
              <a:rPr lang="en-US" sz="2000" dirty="0"/>
              <a:t>interests.</a:t>
            </a:r>
          </a:p>
          <a:p>
            <a:r>
              <a:rPr lang="en-US" sz="2000" dirty="0" smtClean="0"/>
              <a:t>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at Casita Center, </a:t>
            </a:r>
            <a:r>
              <a:rPr lang="en-US" sz="2000" dirty="0"/>
              <a:t>the range of activities includes: </a:t>
            </a:r>
            <a:endParaRPr lang="en-US" sz="2000" dirty="0" smtClean="0"/>
          </a:p>
          <a:p>
            <a:pPr lvl="1">
              <a:lnSpc>
                <a:spcPct val="50000"/>
              </a:lnSpc>
            </a:pPr>
            <a:r>
              <a:rPr lang="en-US" sz="1800" dirty="0"/>
              <a:t>D</a:t>
            </a:r>
            <a:r>
              <a:rPr lang="en-US" sz="1800" dirty="0" smtClean="0"/>
              <a:t>rama advised by Ms. </a:t>
            </a:r>
            <a:r>
              <a:rPr lang="en-US" sz="1800" dirty="0" err="1" smtClean="0"/>
              <a:t>Rias</a:t>
            </a:r>
            <a:endParaRPr lang="en-US" sz="1800" dirty="0" smtClean="0"/>
          </a:p>
          <a:p>
            <a:pPr lvl="1">
              <a:lnSpc>
                <a:spcPct val="50000"/>
              </a:lnSpc>
            </a:pPr>
            <a:r>
              <a:rPr lang="en-US" sz="1800" dirty="0" smtClean="0"/>
              <a:t>Student Council by Mrs. </a:t>
            </a:r>
            <a:r>
              <a:rPr lang="en-US" sz="1800" dirty="0" smtClean="0"/>
              <a:t>Hoffman </a:t>
            </a:r>
            <a:endParaRPr lang="en-US" sz="1800" dirty="0" smtClean="0"/>
          </a:p>
          <a:p>
            <a:pPr lvl="1">
              <a:lnSpc>
                <a:spcPct val="50000"/>
              </a:lnSpc>
            </a:pPr>
            <a:r>
              <a:rPr lang="en-US" sz="1800" dirty="0" smtClean="0"/>
              <a:t>Garden Club by Mrs. Becky</a:t>
            </a:r>
          </a:p>
          <a:p>
            <a:pPr lvl="1">
              <a:lnSpc>
                <a:spcPct val="50000"/>
              </a:lnSpc>
            </a:pPr>
            <a:r>
              <a:rPr lang="en-US" sz="1800" dirty="0" smtClean="0"/>
              <a:t>Safety Patrol by Mr. Perez</a:t>
            </a:r>
          </a:p>
          <a:p>
            <a:pPr lvl="1">
              <a:lnSpc>
                <a:spcPct val="50000"/>
              </a:lnSpc>
            </a:pPr>
            <a:r>
              <a:rPr lang="en-US" sz="1800" dirty="0" smtClean="0"/>
              <a:t>Star Party by Mr. Brown</a:t>
            </a:r>
          </a:p>
          <a:p>
            <a:pPr lvl="1">
              <a:lnSpc>
                <a:spcPct val="50000"/>
              </a:lnSpc>
            </a:pPr>
            <a:r>
              <a:rPr lang="en-US" sz="1800" dirty="0" smtClean="0"/>
              <a:t>Track Team by Mr. Brown and other teachers</a:t>
            </a:r>
          </a:p>
          <a:p>
            <a:pPr lvl="1">
              <a:lnSpc>
                <a:spcPct val="50000"/>
              </a:lnSpc>
            </a:pPr>
            <a:r>
              <a:rPr lang="en-US" sz="1800" dirty="0" smtClean="0"/>
              <a:t>Scrabble Club by Mrs. Countryman</a:t>
            </a:r>
          </a:p>
          <a:p>
            <a:pPr lvl="1">
              <a:lnSpc>
                <a:spcPct val="50000"/>
              </a:lnSpc>
            </a:pPr>
            <a:r>
              <a:rPr lang="en-US" sz="1800" dirty="0" smtClean="0"/>
              <a:t>Challenge 24 by Mrs. Lieu and Mrs. Anderson</a:t>
            </a:r>
          </a:p>
          <a:p>
            <a:pPr lvl="1">
              <a:lnSpc>
                <a:spcPct val="50000"/>
              </a:lnSpc>
            </a:pPr>
            <a:r>
              <a:rPr lang="en-US" sz="1800" dirty="0" smtClean="0"/>
              <a:t>IB club by Ms. Seabrook</a:t>
            </a:r>
          </a:p>
          <a:p>
            <a:pPr lvl="1">
              <a:lnSpc>
                <a:spcPct val="50000"/>
              </a:lnSpc>
            </a:pPr>
            <a:endParaRPr lang="en-US" sz="1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4" name="Rounded Rectangle 13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955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>
                <a:latin typeface="cinnamon cake"/>
                <a:cs typeface="cinnamon cake"/>
              </a:rPr>
              <a:t>About Mrs. Anderson</a:t>
            </a:r>
            <a:endParaRPr lang="en-US" sz="50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Teaching – 6 years </a:t>
            </a:r>
          </a:p>
          <a:p>
            <a:r>
              <a:rPr lang="en-US" dirty="0" smtClean="0"/>
              <a:t>Graduated from University </a:t>
            </a:r>
            <a:r>
              <a:rPr lang="en-US" dirty="0"/>
              <a:t>of California, San Diego (</a:t>
            </a:r>
            <a:r>
              <a:rPr lang="en-US" dirty="0" smtClean="0"/>
              <a:t>UCSD</a:t>
            </a:r>
          </a:p>
          <a:p>
            <a:r>
              <a:rPr lang="en-US" dirty="0" smtClean="0"/>
              <a:t>Ms. Chien</a:t>
            </a:r>
          </a:p>
          <a:p>
            <a:r>
              <a:rPr lang="en-US" dirty="0" smtClean="0"/>
              <a:t>Two dogs: </a:t>
            </a:r>
            <a:r>
              <a:rPr lang="en-US" dirty="0" err="1" smtClean="0"/>
              <a:t>Tako</a:t>
            </a:r>
            <a:r>
              <a:rPr lang="en-US" dirty="0" smtClean="0"/>
              <a:t> and Albert</a:t>
            </a:r>
          </a:p>
          <a:p>
            <a:r>
              <a:rPr lang="en-US" dirty="0" smtClean="0"/>
              <a:t>I </a:t>
            </a:r>
            <a:r>
              <a:rPr lang="en-US" dirty="0"/>
              <a:t>enjoy cooking but for the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most </a:t>
            </a:r>
            <a:r>
              <a:rPr lang="en-US" dirty="0"/>
              <a:t>part, I love eating. Love it</a:t>
            </a:r>
            <a:r>
              <a:rPr lang="en-US" dirty="0" smtClean="0"/>
              <a:t>!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creen shot 2013-08-18 at 9.36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9" y="2817655"/>
            <a:ext cx="2971125" cy="22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1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cinnamon cake"/>
                <a:cs typeface="cinnamon cake"/>
              </a:rPr>
              <a:t>Goals</a:t>
            </a:r>
            <a:endParaRPr lang="en-US" sz="66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 is all about preparing the students for middle school. </a:t>
            </a:r>
          </a:p>
          <a:p>
            <a:r>
              <a:rPr lang="en-US" dirty="0" smtClean="0"/>
              <a:t>Common Core through 21</a:t>
            </a:r>
            <a:r>
              <a:rPr lang="en-US" baseline="30000" dirty="0" smtClean="0"/>
              <a:t>st</a:t>
            </a:r>
            <a:r>
              <a:rPr lang="en-US" dirty="0" smtClean="0"/>
              <a:t> century competencies (4 Cs)</a:t>
            </a:r>
            <a:endParaRPr lang="en-US" dirty="0" smtClean="0"/>
          </a:p>
          <a:p>
            <a:pPr lvl="1"/>
            <a:r>
              <a:rPr lang="en-US" dirty="0" smtClean="0"/>
              <a:t>collaboration</a:t>
            </a:r>
            <a:r>
              <a:rPr lang="en-US" dirty="0" smtClean="0"/>
              <a:t>, creativity, critical thinking skills, communication</a:t>
            </a:r>
          </a:p>
          <a:p>
            <a:r>
              <a:rPr lang="en-US" dirty="0" smtClean="0"/>
              <a:t>Responsibility </a:t>
            </a:r>
            <a:endParaRPr lang="en-US" dirty="0"/>
          </a:p>
          <a:p>
            <a:r>
              <a:rPr lang="en-US" dirty="0" smtClean="0"/>
              <a:t>Independence </a:t>
            </a:r>
            <a:endParaRPr lang="en-US" dirty="0"/>
          </a:p>
          <a:p>
            <a:r>
              <a:rPr lang="en-US" dirty="0" smtClean="0"/>
              <a:t>How </a:t>
            </a:r>
            <a:r>
              <a:rPr lang="en-US" dirty="0" smtClean="0"/>
              <a:t>to THINK!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998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latin typeface="cinnamon cake"/>
                <a:cs typeface="cinnamon cake"/>
              </a:rPr>
              <a:t>Scheduling</a:t>
            </a:r>
            <a:endParaRPr lang="en-US" sz="45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62" y="1203449"/>
            <a:ext cx="8328025" cy="5516372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200" b="1" dirty="0" smtClean="0"/>
              <a:t>Daily Inquiry into:</a:t>
            </a:r>
          </a:p>
          <a:p>
            <a:pPr>
              <a:lnSpc>
                <a:spcPct val="50000"/>
              </a:lnSpc>
            </a:pPr>
            <a:r>
              <a:rPr lang="en-US" sz="2000" dirty="0" smtClean="0"/>
              <a:t>Mathematics</a:t>
            </a:r>
          </a:p>
          <a:p>
            <a:pPr>
              <a:lnSpc>
                <a:spcPct val="50000"/>
              </a:lnSpc>
            </a:pPr>
            <a:r>
              <a:rPr lang="en-US" sz="2000" dirty="0" smtClean="0"/>
              <a:t>English/Language Arts</a:t>
            </a:r>
          </a:p>
          <a:p>
            <a:pPr marL="0" indent="0">
              <a:lnSpc>
                <a:spcPct val="70000"/>
              </a:lnSpc>
              <a:buNone/>
            </a:pPr>
            <a:endParaRPr lang="en-US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2200" b="1" dirty="0" smtClean="0"/>
              <a:t>Two week </a:t>
            </a:r>
            <a:r>
              <a:rPr lang="en-US" sz="2200" b="1" u="sng" dirty="0" smtClean="0"/>
              <a:t>Morning Rotation </a:t>
            </a:r>
            <a:r>
              <a:rPr lang="en-US" sz="2200" b="1" dirty="0" smtClean="0"/>
              <a:t>- Sessions of:</a:t>
            </a:r>
          </a:p>
          <a:p>
            <a:pPr>
              <a:lnSpc>
                <a:spcPct val="50000"/>
              </a:lnSpc>
            </a:pPr>
            <a:r>
              <a:rPr lang="en-US" sz="2000" dirty="0" smtClean="0"/>
              <a:t>History with Mrs. Lieu</a:t>
            </a:r>
          </a:p>
          <a:p>
            <a:pPr>
              <a:lnSpc>
                <a:spcPct val="50000"/>
              </a:lnSpc>
            </a:pPr>
            <a:r>
              <a:rPr lang="en-US" sz="2000" dirty="0" smtClean="0"/>
              <a:t>Writing with Grammar with Mrs. Anderson</a:t>
            </a:r>
          </a:p>
          <a:p>
            <a:pPr>
              <a:lnSpc>
                <a:spcPct val="50000"/>
              </a:lnSpc>
            </a:pPr>
            <a:r>
              <a:rPr lang="en-US" sz="2000" dirty="0" smtClean="0"/>
              <a:t>News Crew Writing with Mrs. </a:t>
            </a:r>
            <a:r>
              <a:rPr lang="en-US" sz="2000" dirty="0" err="1" smtClean="0"/>
              <a:t>Cerelli</a:t>
            </a:r>
            <a:endParaRPr lang="en-US" sz="2000" dirty="0" smtClean="0"/>
          </a:p>
          <a:p>
            <a:pPr>
              <a:lnSpc>
                <a:spcPct val="50000"/>
              </a:lnSpc>
            </a:pPr>
            <a:r>
              <a:rPr lang="en-US" sz="2000" dirty="0" smtClean="0"/>
              <a:t>English Language Development (ELD) with Mrs. Young</a:t>
            </a:r>
          </a:p>
          <a:p>
            <a:pPr marL="0" indent="0">
              <a:lnSpc>
                <a:spcPct val="7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sz="2200" b="1" dirty="0" smtClean="0"/>
              <a:t>Two week Afternoon Rotation – Sessions of: </a:t>
            </a:r>
          </a:p>
          <a:p>
            <a:pPr>
              <a:lnSpc>
                <a:spcPct val="50000"/>
              </a:lnSpc>
            </a:pPr>
            <a:r>
              <a:rPr lang="en-US" sz="2000" dirty="0" smtClean="0"/>
              <a:t>STEM with Mrs. Anderson or </a:t>
            </a:r>
            <a:r>
              <a:rPr lang="en-US" sz="2000" dirty="0" smtClean="0"/>
              <a:t>Mrs. </a:t>
            </a:r>
            <a:r>
              <a:rPr lang="en-US" sz="2000" dirty="0" err="1" smtClean="0"/>
              <a:t>Cerelli</a:t>
            </a:r>
            <a:endParaRPr lang="en-US" sz="2000" dirty="0" smtClean="0"/>
          </a:p>
          <a:p>
            <a:pPr>
              <a:lnSpc>
                <a:spcPct val="50000"/>
              </a:lnSpc>
            </a:pPr>
            <a:r>
              <a:rPr lang="en-US" sz="2000" dirty="0" smtClean="0"/>
              <a:t>Science with Mrs. </a:t>
            </a:r>
            <a:r>
              <a:rPr lang="en-US" sz="2000" dirty="0" err="1" smtClean="0"/>
              <a:t>Dorward</a:t>
            </a:r>
            <a:r>
              <a:rPr lang="en-US" sz="2000" dirty="0" smtClean="0"/>
              <a:t> </a:t>
            </a:r>
            <a:r>
              <a:rPr lang="en-US" sz="2000" dirty="0" smtClean="0"/>
              <a:t>or </a:t>
            </a:r>
            <a:r>
              <a:rPr lang="en-US" sz="2000" dirty="0" smtClean="0"/>
              <a:t>Mrs. Young</a:t>
            </a:r>
            <a:endParaRPr lang="en-US" sz="20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271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innamon cake"/>
                <a:cs typeface="cinnamon cake"/>
              </a:rPr>
              <a:t>Math</a:t>
            </a:r>
            <a:endParaRPr lang="en-US" sz="60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35" y="1600200"/>
            <a:ext cx="7232650" cy="4291013"/>
          </a:xfrm>
        </p:spPr>
        <p:txBody>
          <a:bodyPr/>
          <a:lstStyle/>
          <a:p>
            <a:r>
              <a:rPr lang="en-US" dirty="0" smtClean="0"/>
              <a:t>Flipped Math – Video Studies at home</a:t>
            </a:r>
          </a:p>
          <a:p>
            <a:r>
              <a:rPr lang="en-US" dirty="0" smtClean="0"/>
              <a:t>A challenged based and performance based curriculum. </a:t>
            </a:r>
          </a:p>
          <a:p>
            <a:r>
              <a:rPr lang="en-US" dirty="0" smtClean="0"/>
              <a:t>Cornell notes </a:t>
            </a:r>
          </a:p>
          <a:p>
            <a:r>
              <a:rPr lang="en-US" dirty="0" smtClean="0"/>
              <a:t>Number Talk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659" y="2749712"/>
            <a:ext cx="4833925" cy="364337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4" name="Rounded Rectangle 13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610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innamon cake"/>
                <a:cs typeface="cinnamon cake"/>
              </a:rPr>
              <a:t>Reading</a:t>
            </a:r>
            <a:endParaRPr lang="en-US" sz="60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/>
              </a:rPr>
              <a:t>“Reading </a:t>
            </a:r>
            <a:r>
              <a:rPr lang="en-US" dirty="0">
                <a:effectLst/>
              </a:rPr>
              <a:t>is to the mind what exercise is to the body</a:t>
            </a:r>
            <a:r>
              <a:rPr lang="en-US" dirty="0" smtClean="0">
                <a:effectLst/>
              </a:rPr>
              <a:t>.”</a:t>
            </a:r>
          </a:p>
          <a:p>
            <a:r>
              <a:rPr lang="en-US" dirty="0" smtClean="0">
                <a:effectLst/>
              </a:rPr>
              <a:t>AR Organs – Incentives</a:t>
            </a:r>
          </a:p>
          <a:p>
            <a:r>
              <a:rPr lang="en-US" dirty="0" smtClean="0">
                <a:effectLst/>
              </a:rPr>
              <a:t>Wide Choice of Print </a:t>
            </a:r>
          </a:p>
          <a:p>
            <a:pPr lvl="1"/>
            <a:r>
              <a:rPr lang="en-US" dirty="0" smtClean="0">
                <a:effectLst/>
              </a:rPr>
              <a:t>Fiction and Non-Fiction Books</a:t>
            </a:r>
          </a:p>
          <a:p>
            <a:pPr lvl="1"/>
            <a:r>
              <a:rPr lang="en-US" dirty="0" smtClean="0">
                <a:effectLst/>
              </a:rPr>
              <a:t>Articles</a:t>
            </a:r>
          </a:p>
          <a:p>
            <a:pPr lvl="1"/>
            <a:r>
              <a:rPr lang="en-US" dirty="0" smtClean="0">
                <a:effectLst/>
              </a:rPr>
              <a:t>Digital Media</a:t>
            </a:r>
          </a:p>
          <a:p>
            <a:r>
              <a:rPr lang="en-US" dirty="0" smtClean="0">
                <a:effectLst/>
              </a:rPr>
              <a:t>Reciprocal Teaching – Predicting/Inferring, Questioning, Clarifying, and Summarizing </a:t>
            </a: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4" name="Rounded Rectangle 13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303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latin typeface="cinnamon cake"/>
                <a:cs typeface="cinnamon cake"/>
              </a:rPr>
              <a:t>STEM projects</a:t>
            </a:r>
            <a:endParaRPr lang="en-US" sz="4500" dirty="0">
              <a:latin typeface="cinnamon cake"/>
              <a:cs typeface="cinnamon cak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68" y="1277328"/>
            <a:ext cx="8328025" cy="5516372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000" dirty="0" smtClean="0"/>
              <a:t>Our year is divided into 6 units of inquiry followed by 6 major projects: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2000" dirty="0"/>
              <a:t>How the World Works</a:t>
            </a:r>
          </a:p>
          <a:p>
            <a:pPr lvl="1">
              <a:lnSpc>
                <a:spcPct val="70000"/>
              </a:lnSpc>
            </a:pPr>
            <a:r>
              <a:rPr lang="en-US" sz="1800" dirty="0"/>
              <a:t>Engineering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2000" dirty="0" smtClean="0"/>
              <a:t>Who </a:t>
            </a:r>
            <a:r>
              <a:rPr lang="en-US" sz="2000" dirty="0"/>
              <a:t>We </a:t>
            </a:r>
            <a:r>
              <a:rPr lang="en-US" sz="2000" dirty="0" smtClean="0"/>
              <a:t>Are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Operation Casita</a:t>
            </a:r>
            <a:endParaRPr lang="en-US" sz="1800" dirty="0"/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We Express </a:t>
            </a:r>
            <a:r>
              <a:rPr lang="en-US" sz="2000" dirty="0" smtClean="0"/>
              <a:t>Ourselves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CSI: Casita – Forensic Science with Courtroom Simulation</a:t>
            </a:r>
            <a:endParaRPr lang="en-US" sz="1800" dirty="0"/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We </a:t>
            </a:r>
            <a:r>
              <a:rPr lang="en-US" sz="2000" dirty="0" smtClean="0"/>
              <a:t>Organize Ourselves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Architecture - in </a:t>
            </a:r>
            <a:r>
              <a:rPr lang="en-US" sz="1800" dirty="0" err="1" smtClean="0"/>
              <a:t>Anderville</a:t>
            </a:r>
            <a:r>
              <a:rPr lang="en-US" sz="1800" dirty="0" smtClean="0"/>
              <a:t>, </a:t>
            </a:r>
            <a:r>
              <a:rPr lang="en-US" sz="1800" dirty="0" err="1" smtClean="0"/>
              <a:t>Lieuside</a:t>
            </a:r>
            <a:r>
              <a:rPr lang="en-US" sz="1800" dirty="0" smtClean="0"/>
              <a:t>, and </a:t>
            </a:r>
            <a:r>
              <a:rPr lang="en-US" sz="1800" dirty="0" err="1" smtClean="0"/>
              <a:t>Youngista</a:t>
            </a:r>
            <a:endParaRPr lang="en-US" sz="1800" dirty="0" smtClean="0"/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2000" dirty="0"/>
              <a:t>Where We Are In Time and Place</a:t>
            </a:r>
          </a:p>
          <a:p>
            <a:pPr lvl="1">
              <a:lnSpc>
                <a:spcPct val="70000"/>
              </a:lnSpc>
            </a:pPr>
            <a:r>
              <a:rPr lang="en-US" sz="1800" dirty="0"/>
              <a:t>Weather Broadcast 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2000" dirty="0" smtClean="0"/>
              <a:t>Sharing </a:t>
            </a:r>
            <a:r>
              <a:rPr lang="en-US" sz="2000" dirty="0"/>
              <a:t>the Planet</a:t>
            </a:r>
            <a:r>
              <a:rPr lang="en-US" sz="2000" dirty="0" smtClean="0"/>
              <a:t>.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Shark Tank</a:t>
            </a:r>
            <a:endParaRPr lang="en-US" sz="1800" dirty="0"/>
          </a:p>
          <a:p>
            <a:pPr marL="0" indent="0">
              <a:lnSpc>
                <a:spcPct val="70000"/>
              </a:lnSpc>
              <a:buNone/>
            </a:pP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2" name="Rounded Rectangle 11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417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innamon cake"/>
                <a:cs typeface="cinnamon cake"/>
              </a:rPr>
              <a:t>BYOD: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BuffaloStance"/>
                <a:cs typeface="BuffaloStance"/>
              </a:rPr>
              <a:t>Bring Your Own Devices</a:t>
            </a:r>
            <a:endParaRPr lang="en-US" sz="2000" dirty="0">
              <a:latin typeface="BuffaloStance"/>
              <a:cs typeface="BuffaloStan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90" y="1232647"/>
            <a:ext cx="8401350" cy="5261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/>
              <a:t>We are a 21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Century Classroom and strongly encourage students to BYOD (Bring your own devices). Students will be using them to access information on the web as well as through other apps. </a:t>
            </a:r>
          </a:p>
          <a:p>
            <a:pPr marL="0" indent="0">
              <a:buNone/>
            </a:pPr>
            <a:r>
              <a:rPr lang="en-US" sz="2500" dirty="0" smtClean="0"/>
              <a:t>Android and </a:t>
            </a:r>
            <a:r>
              <a:rPr lang="en-US" sz="2500" dirty="0" err="1" smtClean="0"/>
              <a:t>iPad</a:t>
            </a:r>
            <a:r>
              <a:rPr lang="en-US" sz="2500" dirty="0" smtClean="0"/>
              <a:t>/iPhone/iPod Apps:</a:t>
            </a:r>
          </a:p>
          <a:p>
            <a:pPr>
              <a:lnSpc>
                <a:spcPct val="50000"/>
              </a:lnSpc>
              <a:buFont typeface="+mj-lt"/>
              <a:buAutoNum type="arabicPeriod"/>
            </a:pPr>
            <a:r>
              <a:rPr lang="en-US" sz="1600" dirty="0" smtClean="0"/>
              <a:t>Google Drive</a:t>
            </a:r>
          </a:p>
          <a:p>
            <a:pPr>
              <a:lnSpc>
                <a:spcPct val="50000"/>
              </a:lnSpc>
              <a:buFont typeface="+mj-lt"/>
              <a:buAutoNum type="arabicPeriod"/>
            </a:pPr>
            <a:r>
              <a:rPr lang="en-US" sz="1600" dirty="0" smtClean="0"/>
              <a:t>Haiku Deck (</a:t>
            </a:r>
            <a:r>
              <a:rPr lang="en-US" sz="1600" dirty="0" err="1" smtClean="0"/>
              <a:t>iPad</a:t>
            </a:r>
            <a:r>
              <a:rPr lang="en-US" sz="1600" dirty="0" smtClean="0"/>
              <a:t> only)</a:t>
            </a:r>
          </a:p>
          <a:p>
            <a:pPr>
              <a:lnSpc>
                <a:spcPct val="50000"/>
              </a:lnSpc>
              <a:buFont typeface="+mj-lt"/>
              <a:buAutoNum type="arabicPeriod"/>
            </a:pPr>
            <a:r>
              <a:rPr lang="en-US" sz="1600" dirty="0" smtClean="0"/>
              <a:t>Show Me (</a:t>
            </a:r>
            <a:r>
              <a:rPr lang="en-US" sz="1600" dirty="0" err="1" smtClean="0"/>
              <a:t>iPad</a:t>
            </a:r>
            <a:r>
              <a:rPr lang="en-US" sz="1600" dirty="0" smtClean="0"/>
              <a:t> only)</a:t>
            </a:r>
          </a:p>
          <a:p>
            <a:pPr>
              <a:lnSpc>
                <a:spcPct val="50000"/>
              </a:lnSpc>
              <a:buFont typeface="+mj-lt"/>
              <a:buAutoNum type="arabicPeriod"/>
            </a:pPr>
            <a:r>
              <a:rPr lang="en-US" sz="1600" dirty="0" smtClean="0"/>
              <a:t>QR reader</a:t>
            </a:r>
          </a:p>
          <a:p>
            <a:pPr>
              <a:lnSpc>
                <a:spcPct val="50000"/>
              </a:lnSpc>
              <a:buFont typeface="+mj-lt"/>
              <a:buAutoNum type="arabicPeriod"/>
            </a:pPr>
            <a:r>
              <a:rPr lang="en-US" sz="1600" dirty="0" err="1" smtClean="0"/>
              <a:t>TEDx</a:t>
            </a:r>
            <a:endParaRPr lang="en-US" sz="1600" dirty="0" smtClean="0"/>
          </a:p>
          <a:p>
            <a:pPr>
              <a:lnSpc>
                <a:spcPct val="50000"/>
              </a:lnSpc>
              <a:buFont typeface="+mj-lt"/>
              <a:buAutoNum type="arabicPeriod"/>
            </a:pPr>
            <a:endParaRPr lang="en-US" sz="1600" dirty="0" smtClean="0"/>
          </a:p>
          <a:p>
            <a:pPr>
              <a:lnSpc>
                <a:spcPct val="50000"/>
              </a:lnSpc>
              <a:buFont typeface="+mj-lt"/>
              <a:buAutoNum type="arabicPeriod"/>
            </a:pP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4" name="Rounded Rectangle 13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tudent-writing-portfolios-in-the-digital-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55" y="3880556"/>
            <a:ext cx="3179410" cy="24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9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>
                <a:latin typeface="cinnamon cake"/>
                <a:cs typeface="cinnamon cake"/>
              </a:rPr>
              <a:t>Teamwork Collaboration</a:t>
            </a:r>
            <a:endParaRPr lang="en-US" sz="5000" dirty="0">
              <a:latin typeface="BuffaloStance"/>
              <a:cs typeface="BuffaloStan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90" y="1232647"/>
            <a:ext cx="8401350" cy="5261656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  <a:buFont typeface="+mj-lt"/>
              <a:buAutoNum type="arabicPeriod"/>
            </a:pPr>
            <a:endParaRPr lang="en-US" sz="1600" dirty="0" smtClean="0"/>
          </a:p>
          <a:p>
            <a:pPr>
              <a:lnSpc>
                <a:spcPct val="50000"/>
              </a:lnSpc>
              <a:buFont typeface="+mj-lt"/>
              <a:buAutoNum type="arabicPeriod"/>
            </a:pP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3" cy="6858000"/>
            <a:chOff x="0" y="0"/>
            <a:chExt cx="9144003" cy="6858000"/>
          </a:xfrm>
          <a:effectLst/>
        </p:grpSpPr>
        <p:sp>
          <p:nvSpPr>
            <p:cNvPr id="14" name="Rounded Rectangle 13"/>
            <p:cNvSpPr/>
            <p:nvPr/>
          </p:nvSpPr>
          <p:spPr>
            <a:xfrm>
              <a:off x="32154" y="80375"/>
              <a:ext cx="9030322" cy="6761550"/>
            </a:xfrm>
            <a:prstGeom prst="roundRect">
              <a:avLst/>
            </a:prstGeom>
            <a:noFill/>
            <a:ln w="1905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65100">
              <a:solidFill>
                <a:srgbClr val="000000"/>
              </a:solidFill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0" y="6154852"/>
              <a:ext cx="578785" cy="687073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>
              <a:outerShdw blurRad="76200" sx="101000" sy="101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6200000">
              <a:off x="8412787" y="6126783"/>
              <a:ext cx="775357" cy="687075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5400000">
              <a:off x="51154" y="-18999"/>
              <a:ext cx="709308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8321013" y="1"/>
              <a:ext cx="822989" cy="74730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creen shot 2013-08-18 at 9.50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6" y="1402937"/>
            <a:ext cx="7069097" cy="512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3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57643</TotalTime>
  <Words>502</Words>
  <Application>Microsoft Macintosh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Summer</vt:lpstr>
      <vt:lpstr>Welcome to 5th Grade</vt:lpstr>
      <vt:lpstr>About Mrs. Anderson</vt:lpstr>
      <vt:lpstr>Goals</vt:lpstr>
      <vt:lpstr>Scheduling</vt:lpstr>
      <vt:lpstr>Math</vt:lpstr>
      <vt:lpstr>Reading</vt:lpstr>
      <vt:lpstr>STEM projects</vt:lpstr>
      <vt:lpstr>BYOD: Bring Your Own Devices</vt:lpstr>
      <vt:lpstr>Teamwork Collaboration</vt:lpstr>
      <vt:lpstr>Individual Behavior</vt:lpstr>
      <vt:lpstr>Individual Homework</vt:lpstr>
      <vt:lpstr>After School Activities</vt:lpstr>
    </vt:vector>
  </TitlesOfParts>
  <Company>Casita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5th Grade</dc:title>
  <dc:creator>Jenny Chien</dc:creator>
  <cp:lastModifiedBy>Jenny Chien</cp:lastModifiedBy>
  <cp:revision>32</cp:revision>
  <dcterms:created xsi:type="dcterms:W3CDTF">2013-06-14T06:24:16Z</dcterms:created>
  <dcterms:modified xsi:type="dcterms:W3CDTF">2013-08-19T04:51:28Z</dcterms:modified>
</cp:coreProperties>
</file>